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Schoolbell"/>
      <p:regular r:id="rId27"/>
    </p:embeddedFont>
    <p:embeddedFont>
      <p:font typeface="Helvetica Neue"/>
      <p:regular r:id="rId28"/>
      <p:bold r:id="rId29"/>
      <p:italic r:id="rId30"/>
      <p:boldItalic r:id="rId31"/>
    </p:embeddedFont>
    <p:embeddedFont>
      <p:font typeface="Roboto Mono"/>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heWrLVvEQ6dGyLP8sQ5KekZToC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HelveticaNeue-regular.fntdata"/><Relationship Id="rId27" Type="http://schemas.openxmlformats.org/officeDocument/2006/relationships/font" Target="fonts/Schoolbell-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99" name="Google Shape;599;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00" name="Google Shape;600;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our final recommender system, where we calculated the hybrid_score. It’s basically a weighted average of both the model: content-based recommendations and Neural Graph Collaborative Filtering.</a:t>
            </a:r>
            <a:endParaRPr/>
          </a:p>
          <a:p>
            <a:pPr indent="0" lvl="0" marL="0" rtl="0" algn="l">
              <a:spcBef>
                <a:spcPts val="0"/>
              </a:spcBef>
              <a:spcAft>
                <a:spcPts val="0"/>
              </a:spcAft>
              <a:buNone/>
            </a:pPr>
            <a:r>
              <a:rPr lang="en-US"/>
              <a:t>We gave more weight to the GNN model (65%) compared to content-based filtering (35%) because it’s better at finding hidden patterns and connections between users and items. This is important for our business goal, as it helps us not only understand what customers like but also discover insights to improve their experience</a:t>
            </a:r>
            <a:endParaRPr/>
          </a:p>
        </p:txBody>
      </p:sp>
      <p:sp>
        <p:nvSpPr>
          <p:cNvPr id="602" name="Google Shape;602;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03" name="Google Shape;603;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51" name="Google Shape;651;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52" name="Google Shape;652;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our analysis, we used sentiment analysis to calculate NPS (Net Promoter Score) by identifying promoters, detractors, and passive users in our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Neural Graph Collaborative Filtering model did a great job at uncovering hidden connections in the dataset. Despite having 35 different clothing categories and 10 event types, the model achieved 81% category matches and 56% event matches. For instance, the 81% category match means that if someone is searching for something specific, like a sleeveless denim jacket that’s hard to find, the system can suggest a closely related option, like a full-sleeved denim jacket. This improves the user experience by providing more relevant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conclusion, The NGCF model proves to be a powerful model for generating meaningful insights, especially when dealing with sparse data, which is often a challenge for large companies when creating recommendation systems.</a:t>
            </a:r>
            <a:endParaRPr/>
          </a:p>
        </p:txBody>
      </p:sp>
      <p:sp>
        <p:nvSpPr>
          <p:cNvPr id="654" name="Google Shape;654;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55" name="Google Shape;655;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7" name="Google Shape;237;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8" name="Google Shape;238;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 have divided our dataset into structured and unstructured components to tackle the problem in a systematic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structured component, we designed two distinct recommender systems:</a:t>
            </a:r>
            <a:endParaRPr/>
          </a:p>
          <a:p>
            <a:pPr indent="0" lvl="0" marL="0" rtl="0" algn="l">
              <a:spcBef>
                <a:spcPts val="0"/>
              </a:spcBef>
              <a:spcAft>
                <a:spcPts val="0"/>
              </a:spcAft>
              <a:buNone/>
            </a:pPr>
            <a:r>
              <a:rPr lang="en-US"/>
              <a:t>The first is a content-based filtering approach (which is a machine learning model), leveraging item attributes to recommend similar items to users, The other recommender model is designed by using Graph Neural Network model that is Neural Graph Collaborative filtering, which captures complex relationships between users and items. Futher we aim to compare both the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unstructured component, we focused on the text-based variable 'review,' where we used sentiment analysis techniques to extract sentiment scores, giving a deeper understanding of customer opinions and preferences.</a:t>
            </a:r>
            <a:endParaRPr/>
          </a:p>
        </p:txBody>
      </p:sp>
      <p:sp>
        <p:nvSpPr>
          <p:cNvPr id="240" name="Google Shape;240;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1" name="Google Shape;241;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1792288" y="612775"/>
            <a:ext cx="5486400" cy="4114800"/>
          </a:xfrm>
          <a:prstGeom prst="rect">
            <a:avLst/>
          </a:prstGeom>
          <a:noFill/>
          <a:ln>
            <a:noFill/>
          </a:ln>
        </p:spPr>
      </p:sp>
      <p:sp>
        <p:nvSpPr>
          <p:cNvPr id="68" name="Google Shape;68;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jpg"/><Relationship Id="rId4" Type="http://schemas.openxmlformats.org/officeDocument/2006/relationships/image" Target="../media/image9.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70.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5.jp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2.png"/><Relationship Id="rId5" Type="http://schemas.openxmlformats.org/officeDocument/2006/relationships/image" Target="../media/image58.png"/><Relationship Id="rId6" Type="http://schemas.openxmlformats.org/officeDocument/2006/relationships/image" Target="../media/image50.png"/><Relationship Id="rId7" Type="http://schemas.openxmlformats.org/officeDocument/2006/relationships/image" Target="../media/image44.png"/><Relationship Id="rId8"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55.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8.jp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2.png"/><Relationship Id="rId7" Type="http://schemas.openxmlformats.org/officeDocument/2006/relationships/image" Target="../media/image60.png"/><Relationship Id="rId8"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30.png"/><Relationship Id="rId8" Type="http://schemas.openxmlformats.org/officeDocument/2006/relationships/image" Target="../media/image7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89.png"/><Relationship Id="rId5"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87.png"/><Relationship Id="rId9" Type="http://schemas.openxmlformats.org/officeDocument/2006/relationships/image" Target="../media/image81.png"/><Relationship Id="rId5" Type="http://schemas.openxmlformats.org/officeDocument/2006/relationships/image" Target="../media/image78.jp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86.jpg"/><Relationship Id="rId5" Type="http://schemas.openxmlformats.org/officeDocument/2006/relationships/image" Target="../media/image84.png"/><Relationship Id="rId6" Type="http://schemas.openxmlformats.org/officeDocument/2006/relationships/image" Target="../media/image82.png"/><Relationship Id="rId7"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10" Type="http://schemas.openxmlformats.org/officeDocument/2006/relationships/image" Target="../media/image2.png"/><Relationship Id="rId9"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5.png"/><Relationship Id="rId11" Type="http://schemas.openxmlformats.org/officeDocument/2006/relationships/image" Target="../media/image22.png"/><Relationship Id="rId10" Type="http://schemas.openxmlformats.org/officeDocument/2006/relationships/image" Target="../media/image14.jpg"/><Relationship Id="rId12" Type="http://schemas.openxmlformats.org/officeDocument/2006/relationships/image" Target="../media/image2.png"/><Relationship Id="rId9"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49.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57.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91" name="Shape 91"/>
        <p:cNvGrpSpPr/>
        <p:nvPr/>
      </p:nvGrpSpPr>
      <p:grpSpPr>
        <a:xfrm>
          <a:off x="0" y="0"/>
          <a:ext cx="0" cy="0"/>
          <a:chOff x="0" y="0"/>
          <a:chExt cx="0" cy="0"/>
        </a:xfrm>
      </p:grpSpPr>
      <p:sp>
        <p:nvSpPr>
          <p:cNvPr id="92" name="Google Shape;92;p1"/>
          <p:cNvSpPr/>
          <p:nvPr/>
        </p:nvSpPr>
        <p:spPr>
          <a:xfrm>
            <a:off x="10323054" y="0"/>
            <a:ext cx="7964946" cy="10287000"/>
          </a:xfrm>
          <a:custGeom>
            <a:rect b="b" l="l" r="r" t="t"/>
            <a:pathLst>
              <a:path extrusionOk="0" h="1049759" w="812800">
                <a:moveTo>
                  <a:pt x="0" y="0"/>
                </a:moveTo>
                <a:lnTo>
                  <a:pt x="812800" y="0"/>
                </a:lnTo>
                <a:lnTo>
                  <a:pt x="812800" y="1049759"/>
                </a:lnTo>
                <a:lnTo>
                  <a:pt x="0" y="1049759"/>
                </a:lnTo>
                <a:close/>
              </a:path>
            </a:pathLst>
          </a:custGeom>
          <a:blipFill rotWithShape="1">
            <a:blip r:embed="rId3">
              <a:alphaModFix/>
            </a:blip>
            <a:stretch>
              <a:fillRect b="0" l="-39457" r="-54389" t="0"/>
            </a:stretch>
          </a:blipFill>
          <a:ln>
            <a:noFill/>
          </a:ln>
        </p:spPr>
      </p:sp>
      <p:grpSp>
        <p:nvGrpSpPr>
          <p:cNvPr id="93" name="Google Shape;93;p1"/>
          <p:cNvGrpSpPr/>
          <p:nvPr/>
        </p:nvGrpSpPr>
        <p:grpSpPr>
          <a:xfrm>
            <a:off x="2054482" y="7952114"/>
            <a:ext cx="3827867" cy="664503"/>
            <a:chOff x="0" y="-38100"/>
            <a:chExt cx="2560537" cy="444500"/>
          </a:xfrm>
        </p:grpSpPr>
        <p:sp>
          <p:nvSpPr>
            <p:cNvPr id="94" name="Google Shape;94;p1"/>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
          <p:cNvSpPr/>
          <p:nvPr/>
        </p:nvSpPr>
        <p:spPr>
          <a:xfrm rot="-5400000">
            <a:off x="5238492" y="8234955"/>
            <a:ext cx="284742" cy="152208"/>
          </a:xfrm>
          <a:custGeom>
            <a:rect b="b" l="l" r="r" t="t"/>
            <a:pathLst>
              <a:path extrusionOk="0" h="152208" w="284742">
                <a:moveTo>
                  <a:pt x="0" y="0"/>
                </a:moveTo>
                <a:lnTo>
                  <a:pt x="284742" y="0"/>
                </a:lnTo>
                <a:lnTo>
                  <a:pt x="284742" y="152208"/>
                </a:lnTo>
                <a:lnTo>
                  <a:pt x="0" y="152208"/>
                </a:lnTo>
                <a:lnTo>
                  <a:pt x="0" y="0"/>
                </a:lnTo>
                <a:close/>
              </a:path>
            </a:pathLst>
          </a:custGeom>
          <a:blipFill rotWithShape="1">
            <a:blip r:embed="rId4">
              <a:alphaModFix/>
            </a:blip>
            <a:stretch>
              <a:fillRect b="0" l="0" r="0" t="0"/>
            </a:stretch>
          </a:blipFill>
          <a:ln>
            <a:noFill/>
          </a:ln>
        </p:spPr>
      </p:sp>
      <p:sp>
        <p:nvSpPr>
          <p:cNvPr id="97" name="Google Shape;97;p1"/>
          <p:cNvSpPr/>
          <p:nvPr/>
        </p:nvSpPr>
        <p:spPr>
          <a:xfrm>
            <a:off x="843621" y="651518"/>
            <a:ext cx="825866" cy="784572"/>
          </a:xfrm>
          <a:custGeom>
            <a:rect b="b" l="l" r="r" t="t"/>
            <a:pathLst>
              <a:path extrusionOk="0" h="784572" w="825866">
                <a:moveTo>
                  <a:pt x="0" y="0"/>
                </a:moveTo>
                <a:lnTo>
                  <a:pt x="825866" y="0"/>
                </a:lnTo>
                <a:lnTo>
                  <a:pt x="825866" y="784572"/>
                </a:lnTo>
                <a:lnTo>
                  <a:pt x="0" y="784572"/>
                </a:lnTo>
                <a:lnTo>
                  <a:pt x="0" y="0"/>
                </a:lnTo>
                <a:close/>
              </a:path>
            </a:pathLst>
          </a:custGeom>
          <a:blipFill rotWithShape="1">
            <a:blip r:embed="rId5">
              <a:alphaModFix/>
            </a:blip>
            <a:stretch>
              <a:fillRect b="0" l="0" r="0" t="0"/>
            </a:stretch>
          </a:blipFill>
          <a:ln>
            <a:noFill/>
          </a:ln>
        </p:spPr>
      </p:sp>
      <p:sp>
        <p:nvSpPr>
          <p:cNvPr id="98" name="Google Shape;98;p1"/>
          <p:cNvSpPr txBox="1"/>
          <p:nvPr/>
        </p:nvSpPr>
        <p:spPr>
          <a:xfrm>
            <a:off x="1795032" y="787281"/>
            <a:ext cx="3509727" cy="648808"/>
          </a:xfrm>
          <a:prstGeom prst="rect">
            <a:avLst/>
          </a:prstGeom>
          <a:noFill/>
          <a:ln>
            <a:noFill/>
          </a:ln>
        </p:spPr>
        <p:txBody>
          <a:bodyPr anchorCtr="0" anchor="t" bIns="0" lIns="0" spcFirstLastPara="1" rIns="0" wrap="square" tIns="0">
            <a:spAutoFit/>
          </a:bodyPr>
          <a:lstStyle/>
          <a:p>
            <a:pPr indent="0" lvl="0" marL="0" marR="0" rtl="0" algn="l">
              <a:lnSpc>
                <a:spcPct val="88004"/>
              </a:lnSpc>
              <a:spcBef>
                <a:spcPts val="0"/>
              </a:spcBef>
              <a:spcAft>
                <a:spcPts val="0"/>
              </a:spcAft>
              <a:buNone/>
            </a:pPr>
            <a:r>
              <a:rPr b="1" i="0" lang="en-US" sz="2576" u="none" cap="none" strike="noStrike">
                <a:solidFill>
                  <a:srgbClr val="08090D"/>
                </a:solidFill>
                <a:latin typeface="Arial"/>
                <a:ea typeface="Arial"/>
                <a:cs typeface="Arial"/>
                <a:sym typeface="Arial"/>
              </a:rPr>
              <a:t>IS 675 - Deep Learning for Business Analysis</a:t>
            </a:r>
            <a:endParaRPr/>
          </a:p>
        </p:txBody>
      </p:sp>
      <p:sp>
        <p:nvSpPr>
          <p:cNvPr id="99" name="Google Shape;99;p1"/>
          <p:cNvSpPr txBox="1"/>
          <p:nvPr/>
        </p:nvSpPr>
        <p:spPr>
          <a:xfrm>
            <a:off x="2054482" y="4263631"/>
            <a:ext cx="7089518" cy="1714095"/>
          </a:xfrm>
          <a:prstGeom prst="rect">
            <a:avLst/>
          </a:prstGeom>
          <a:noFill/>
          <a:ln>
            <a:noFill/>
          </a:ln>
        </p:spPr>
        <p:txBody>
          <a:bodyPr anchorCtr="0" anchor="t" bIns="0" lIns="0" spcFirstLastPara="1" rIns="0" wrap="square" tIns="0">
            <a:spAutoFit/>
          </a:bodyPr>
          <a:lstStyle/>
          <a:p>
            <a:pPr indent="0" lvl="0" marL="0" marR="0" rtl="0" algn="l">
              <a:lnSpc>
                <a:spcPct val="88001"/>
              </a:lnSpc>
              <a:spcBef>
                <a:spcPts val="0"/>
              </a:spcBef>
              <a:spcAft>
                <a:spcPts val="0"/>
              </a:spcAft>
              <a:buNone/>
            </a:pPr>
            <a:r>
              <a:rPr b="1" i="0" lang="en-US" sz="12177" u="none" cap="none" strike="noStrike">
                <a:solidFill>
                  <a:srgbClr val="141519"/>
                </a:solidFill>
                <a:latin typeface="Arial"/>
                <a:ea typeface="Arial"/>
                <a:cs typeface="Arial"/>
                <a:sym typeface="Arial"/>
              </a:rPr>
              <a:t>GRASP</a:t>
            </a:r>
            <a:endParaRPr/>
          </a:p>
        </p:txBody>
      </p:sp>
      <p:sp>
        <p:nvSpPr>
          <p:cNvPr id="100" name="Google Shape;100;p1"/>
          <p:cNvSpPr txBox="1"/>
          <p:nvPr/>
        </p:nvSpPr>
        <p:spPr>
          <a:xfrm>
            <a:off x="2125919" y="3087271"/>
            <a:ext cx="5290200" cy="215400"/>
          </a:xfrm>
          <a:prstGeom prst="rect">
            <a:avLst/>
          </a:prstGeom>
          <a:noFill/>
          <a:ln>
            <a:noFill/>
          </a:ln>
        </p:spPr>
        <p:txBody>
          <a:bodyPr anchorCtr="0" anchor="t" bIns="0" lIns="0" spcFirstLastPara="1" rIns="0" wrap="square" tIns="0">
            <a:spAutoFit/>
          </a:bodyPr>
          <a:lstStyle/>
          <a:p>
            <a:pPr indent="0" lvl="0" marL="0" marR="0" rtl="0" algn="l">
              <a:lnSpc>
                <a:spcPct val="115994"/>
              </a:lnSpc>
              <a:spcBef>
                <a:spcPts val="0"/>
              </a:spcBef>
              <a:spcAft>
                <a:spcPts val="0"/>
              </a:spcAft>
              <a:buNone/>
            </a:pPr>
            <a:r>
              <a:t/>
            </a:r>
            <a:endParaRPr/>
          </a:p>
        </p:txBody>
      </p:sp>
      <p:sp>
        <p:nvSpPr>
          <p:cNvPr id="101" name="Google Shape;101;p1"/>
          <p:cNvSpPr txBox="1"/>
          <p:nvPr/>
        </p:nvSpPr>
        <p:spPr>
          <a:xfrm>
            <a:off x="2526467" y="8197598"/>
            <a:ext cx="2918099" cy="255832"/>
          </a:xfrm>
          <a:prstGeom prst="rect">
            <a:avLst/>
          </a:prstGeom>
          <a:noFill/>
          <a:ln>
            <a:noFill/>
          </a:ln>
        </p:spPr>
        <p:txBody>
          <a:bodyPr anchorCtr="0" anchor="t" bIns="0" lIns="0" spcFirstLastPara="1" rIns="0" wrap="square" tIns="0">
            <a:spAutoFit/>
          </a:bodyPr>
          <a:lstStyle/>
          <a:p>
            <a:pPr indent="0" lvl="0" marL="0" marR="0" rtl="0" algn="l">
              <a:lnSpc>
                <a:spcPct val="87995"/>
              </a:lnSpc>
              <a:spcBef>
                <a:spcPts val="0"/>
              </a:spcBef>
              <a:spcAft>
                <a:spcPts val="0"/>
              </a:spcAft>
              <a:buNone/>
            </a:pPr>
            <a:r>
              <a:rPr b="0" i="0" lang="en-US" sz="1841" u="none" cap="none" strike="noStrike">
                <a:solidFill>
                  <a:srgbClr val="08090D"/>
                </a:solidFill>
                <a:latin typeface="Arial"/>
                <a:ea typeface="Arial"/>
                <a:cs typeface="Arial"/>
                <a:sym typeface="Arial"/>
              </a:rPr>
              <a:t>www.renttherunway.com</a:t>
            </a:r>
            <a:endParaRPr/>
          </a:p>
        </p:txBody>
      </p:sp>
      <p:sp>
        <p:nvSpPr>
          <p:cNvPr id="102" name="Google Shape;102;p1"/>
          <p:cNvSpPr txBox="1"/>
          <p:nvPr/>
        </p:nvSpPr>
        <p:spPr>
          <a:xfrm>
            <a:off x="2125919" y="5815800"/>
            <a:ext cx="5829156" cy="1074040"/>
          </a:xfrm>
          <a:prstGeom prst="rect">
            <a:avLst/>
          </a:prstGeom>
          <a:noFill/>
          <a:ln>
            <a:noFill/>
          </a:ln>
        </p:spPr>
        <p:txBody>
          <a:bodyPr anchorCtr="0" anchor="t" bIns="0" lIns="0" spcFirstLastPara="1" rIns="0" wrap="square" tIns="0">
            <a:spAutoFit/>
          </a:bodyPr>
          <a:lstStyle/>
          <a:p>
            <a:pPr indent="0" lvl="0" marL="0" marR="0" rtl="0" algn="l">
              <a:lnSpc>
                <a:spcPct val="154020"/>
              </a:lnSpc>
              <a:spcBef>
                <a:spcPts val="0"/>
              </a:spcBef>
              <a:spcAft>
                <a:spcPts val="0"/>
              </a:spcAft>
              <a:buNone/>
            </a:pPr>
            <a:r>
              <a:rPr b="1" i="0" lang="en-US" sz="2699" u="none" cap="none" strike="noStrike">
                <a:solidFill>
                  <a:srgbClr val="141519"/>
                </a:solidFill>
                <a:latin typeface="Arial"/>
                <a:ea typeface="Arial"/>
                <a:cs typeface="Arial"/>
                <a:sym typeface="Arial"/>
              </a:rPr>
              <a:t>Graph-based Hybrid Recommender Analyzing Sentiment Patterns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38" name="Shape 338"/>
        <p:cNvGrpSpPr/>
        <p:nvPr/>
      </p:nvGrpSpPr>
      <p:grpSpPr>
        <a:xfrm>
          <a:off x="0" y="0"/>
          <a:ext cx="0" cy="0"/>
          <a:chOff x="0" y="0"/>
          <a:chExt cx="0" cy="0"/>
        </a:xfrm>
      </p:grpSpPr>
      <p:grpSp>
        <p:nvGrpSpPr>
          <p:cNvPr id="339" name="Google Shape;339;p10"/>
          <p:cNvGrpSpPr/>
          <p:nvPr/>
        </p:nvGrpSpPr>
        <p:grpSpPr>
          <a:xfrm>
            <a:off x="-188287" y="0"/>
            <a:ext cx="9144000" cy="10287000"/>
            <a:chOff x="0" y="0"/>
            <a:chExt cx="2408296" cy="2709333"/>
          </a:xfrm>
        </p:grpSpPr>
        <p:sp>
          <p:nvSpPr>
            <p:cNvPr id="340" name="Google Shape;340;p10"/>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CF4432"/>
            </a:solidFill>
            <a:ln>
              <a:noFill/>
            </a:ln>
          </p:spPr>
        </p:sp>
        <p:sp>
          <p:nvSpPr>
            <p:cNvPr id="341" name="Google Shape;341;p10"/>
            <p:cNvSpPr txBox="1"/>
            <p:nvPr/>
          </p:nvSpPr>
          <p:spPr>
            <a:xfrm>
              <a:off x="0" y="19050"/>
              <a:ext cx="2408296"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2" name="Google Shape;342;p10"/>
          <p:cNvSpPr/>
          <p:nvPr/>
        </p:nvSpPr>
        <p:spPr>
          <a:xfrm>
            <a:off x="-509927" y="0"/>
            <a:ext cx="10305738" cy="10287000"/>
          </a:xfrm>
          <a:custGeom>
            <a:rect b="b" l="l" r="r" t="t"/>
            <a:pathLst>
              <a:path extrusionOk="0" h="10287000" w="10305738">
                <a:moveTo>
                  <a:pt x="0" y="0"/>
                </a:moveTo>
                <a:lnTo>
                  <a:pt x="10305738" y="0"/>
                </a:lnTo>
                <a:lnTo>
                  <a:pt x="10305738" y="10287000"/>
                </a:lnTo>
                <a:lnTo>
                  <a:pt x="0" y="10287000"/>
                </a:lnTo>
                <a:lnTo>
                  <a:pt x="0" y="0"/>
                </a:lnTo>
                <a:close/>
              </a:path>
            </a:pathLst>
          </a:custGeom>
          <a:blipFill rotWithShape="1">
            <a:blip r:embed="rId3">
              <a:alphaModFix amt="15000"/>
            </a:blip>
            <a:stretch>
              <a:fillRect b="0" l="0" r="0" t="0"/>
            </a:stretch>
          </a:blipFill>
          <a:ln>
            <a:noFill/>
          </a:ln>
        </p:spPr>
      </p:sp>
      <p:sp>
        <p:nvSpPr>
          <p:cNvPr id="343" name="Google Shape;343;p10"/>
          <p:cNvSpPr/>
          <p:nvPr/>
        </p:nvSpPr>
        <p:spPr>
          <a:xfrm>
            <a:off x="8770331" y="0"/>
            <a:ext cx="10305738" cy="10287000"/>
          </a:xfrm>
          <a:custGeom>
            <a:rect b="b" l="l" r="r" t="t"/>
            <a:pathLst>
              <a:path extrusionOk="0" h="10287000" w="10305738">
                <a:moveTo>
                  <a:pt x="0" y="0"/>
                </a:moveTo>
                <a:lnTo>
                  <a:pt x="10305737" y="0"/>
                </a:lnTo>
                <a:lnTo>
                  <a:pt x="10305737" y="10287000"/>
                </a:lnTo>
                <a:lnTo>
                  <a:pt x="0" y="10287000"/>
                </a:lnTo>
                <a:lnTo>
                  <a:pt x="0" y="0"/>
                </a:lnTo>
                <a:close/>
              </a:path>
            </a:pathLst>
          </a:custGeom>
          <a:blipFill rotWithShape="1">
            <a:blip r:embed="rId4">
              <a:alphaModFix amt="15000"/>
            </a:blip>
            <a:stretch>
              <a:fillRect b="0" l="0" r="0" t="0"/>
            </a:stretch>
          </a:blipFill>
          <a:ln>
            <a:noFill/>
          </a:ln>
        </p:spPr>
      </p:sp>
      <p:grpSp>
        <p:nvGrpSpPr>
          <p:cNvPr id="344" name="Google Shape;344;p10"/>
          <p:cNvGrpSpPr/>
          <p:nvPr/>
        </p:nvGrpSpPr>
        <p:grpSpPr>
          <a:xfrm>
            <a:off x="2898990" y="7694408"/>
            <a:ext cx="1214021" cy="1214021"/>
            <a:chOff x="0" y="0"/>
            <a:chExt cx="812800" cy="812800"/>
          </a:xfrm>
        </p:grpSpPr>
        <p:sp>
          <p:nvSpPr>
            <p:cNvPr id="345" name="Google Shape;34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E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10"/>
          <p:cNvGrpSpPr/>
          <p:nvPr/>
        </p:nvGrpSpPr>
        <p:grpSpPr>
          <a:xfrm>
            <a:off x="14639438" y="1943803"/>
            <a:ext cx="1214021" cy="1214021"/>
            <a:chOff x="0" y="0"/>
            <a:chExt cx="812800" cy="812800"/>
          </a:xfrm>
        </p:grpSpPr>
        <p:sp>
          <p:nvSpPr>
            <p:cNvPr id="348" name="Google Shape;34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4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0" name="Google Shape;350;p10"/>
          <p:cNvSpPr/>
          <p:nvPr/>
        </p:nvSpPr>
        <p:spPr>
          <a:xfrm rot="2035248">
            <a:off x="14710558" y="2329089"/>
            <a:ext cx="1071781" cy="443449"/>
          </a:xfrm>
          <a:custGeom>
            <a:rect b="b" l="l" r="r" t="t"/>
            <a:pathLst>
              <a:path extrusionOk="0" h="443449" w="1071781">
                <a:moveTo>
                  <a:pt x="0" y="0"/>
                </a:moveTo>
                <a:lnTo>
                  <a:pt x="1071781" y="0"/>
                </a:lnTo>
                <a:lnTo>
                  <a:pt x="1071781" y="443450"/>
                </a:lnTo>
                <a:lnTo>
                  <a:pt x="0" y="443450"/>
                </a:lnTo>
                <a:lnTo>
                  <a:pt x="0" y="0"/>
                </a:lnTo>
                <a:close/>
              </a:path>
            </a:pathLst>
          </a:custGeom>
          <a:blipFill rotWithShape="1">
            <a:blip r:embed="rId5">
              <a:alphaModFix/>
            </a:blip>
            <a:stretch>
              <a:fillRect b="0" l="0" r="0" t="0"/>
            </a:stretch>
          </a:blipFill>
          <a:ln>
            <a:noFill/>
          </a:ln>
        </p:spPr>
      </p:sp>
      <p:sp>
        <p:nvSpPr>
          <p:cNvPr id="351" name="Google Shape;351;p10"/>
          <p:cNvSpPr/>
          <p:nvPr/>
        </p:nvSpPr>
        <p:spPr>
          <a:xfrm>
            <a:off x="3254792" y="7880185"/>
            <a:ext cx="502417" cy="842467"/>
          </a:xfrm>
          <a:custGeom>
            <a:rect b="b" l="l" r="r" t="t"/>
            <a:pathLst>
              <a:path extrusionOk="0" h="842467" w="502417">
                <a:moveTo>
                  <a:pt x="0" y="0"/>
                </a:moveTo>
                <a:lnTo>
                  <a:pt x="502417" y="0"/>
                </a:lnTo>
                <a:lnTo>
                  <a:pt x="502417" y="842467"/>
                </a:lnTo>
                <a:lnTo>
                  <a:pt x="0" y="842467"/>
                </a:lnTo>
                <a:lnTo>
                  <a:pt x="0" y="0"/>
                </a:lnTo>
                <a:close/>
              </a:path>
            </a:pathLst>
          </a:custGeom>
          <a:blipFill rotWithShape="1">
            <a:blip r:embed="rId6">
              <a:alphaModFix/>
            </a:blip>
            <a:stretch>
              <a:fillRect b="0" l="0" r="0" t="0"/>
            </a:stretch>
          </a:blipFill>
          <a:ln>
            <a:noFill/>
          </a:ln>
        </p:spPr>
      </p:sp>
      <p:sp>
        <p:nvSpPr>
          <p:cNvPr id="352" name="Google Shape;352;p10"/>
          <p:cNvSpPr txBox="1"/>
          <p:nvPr/>
        </p:nvSpPr>
        <p:spPr>
          <a:xfrm>
            <a:off x="3648562" y="4493870"/>
            <a:ext cx="10990876" cy="1270685"/>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8158" u="none" cap="none" strike="noStrike">
                <a:solidFill>
                  <a:srgbClr val="202020"/>
                </a:solidFill>
                <a:latin typeface="Arial"/>
                <a:ea typeface="Arial"/>
                <a:cs typeface="Arial"/>
                <a:sym typeface="Arial"/>
              </a:rPr>
              <a:t>Recommender Systems</a:t>
            </a:r>
            <a:endParaRPr/>
          </a:p>
        </p:txBody>
      </p:sp>
      <p:sp>
        <p:nvSpPr>
          <p:cNvPr id="353" name="Google Shape;353;p10"/>
          <p:cNvSpPr txBox="1"/>
          <p:nvPr/>
        </p:nvSpPr>
        <p:spPr>
          <a:xfrm>
            <a:off x="1028700" y="2297182"/>
            <a:ext cx="6168623" cy="1702235"/>
          </a:xfrm>
          <a:prstGeom prst="rect">
            <a:avLst/>
          </a:prstGeom>
          <a:noFill/>
          <a:ln>
            <a:noFill/>
          </a:ln>
        </p:spPr>
        <p:txBody>
          <a:bodyPr anchorCtr="0" anchor="t" bIns="0" lIns="0" spcFirstLastPara="1" rIns="0" wrap="square" tIns="0">
            <a:spAutoFit/>
          </a:bodyPr>
          <a:lstStyle/>
          <a:p>
            <a:pPr indent="0" lvl="0" marL="0" marR="0" rtl="0" algn="l">
              <a:lnSpc>
                <a:spcPct val="104011"/>
              </a:lnSpc>
              <a:spcBef>
                <a:spcPts val="0"/>
              </a:spcBef>
              <a:spcAft>
                <a:spcPts val="0"/>
              </a:spcAft>
              <a:buNone/>
            </a:pPr>
            <a:r>
              <a:rPr b="1" i="0" lang="en-US" sz="5958" u="none" cap="none" strike="noStrike">
                <a:solidFill>
                  <a:srgbClr val="FFFFFF"/>
                </a:solidFill>
                <a:latin typeface="Arial"/>
                <a:ea typeface="Arial"/>
                <a:cs typeface="Arial"/>
                <a:sym typeface="Arial"/>
              </a:rPr>
              <a:t>Content Based Recommendation</a:t>
            </a:r>
            <a:endParaRPr/>
          </a:p>
        </p:txBody>
      </p:sp>
      <p:sp>
        <p:nvSpPr>
          <p:cNvPr id="354" name="Google Shape;354;p10"/>
          <p:cNvSpPr txBox="1"/>
          <p:nvPr/>
        </p:nvSpPr>
        <p:spPr>
          <a:xfrm>
            <a:off x="11230916" y="6775015"/>
            <a:ext cx="6168623" cy="2483285"/>
          </a:xfrm>
          <a:prstGeom prst="rect">
            <a:avLst/>
          </a:prstGeom>
          <a:noFill/>
          <a:ln>
            <a:noFill/>
          </a:ln>
        </p:spPr>
        <p:txBody>
          <a:bodyPr anchorCtr="0" anchor="t" bIns="0" lIns="0" spcFirstLastPara="1" rIns="0" wrap="square" tIns="0">
            <a:spAutoFit/>
          </a:bodyPr>
          <a:lstStyle/>
          <a:p>
            <a:pPr indent="0" lvl="0" marL="0" marR="0" rtl="0" algn="r">
              <a:lnSpc>
                <a:spcPct val="104011"/>
              </a:lnSpc>
              <a:spcBef>
                <a:spcPts val="0"/>
              </a:spcBef>
              <a:spcAft>
                <a:spcPts val="0"/>
              </a:spcAft>
              <a:buNone/>
            </a:pPr>
            <a:r>
              <a:rPr b="1" i="0" lang="en-US" sz="5958" u="none" cap="none" strike="noStrike">
                <a:solidFill>
                  <a:srgbClr val="231F20"/>
                </a:solidFill>
                <a:latin typeface="Arial"/>
                <a:ea typeface="Arial"/>
                <a:cs typeface="Arial"/>
                <a:sym typeface="Arial"/>
              </a:rPr>
              <a:t>Neural Graph Collaborative Filtering</a:t>
            </a:r>
            <a:endParaRPr/>
          </a:p>
        </p:txBody>
      </p:sp>
      <p:grpSp>
        <p:nvGrpSpPr>
          <p:cNvPr id="355" name="Google Shape;355;p10"/>
          <p:cNvGrpSpPr/>
          <p:nvPr/>
        </p:nvGrpSpPr>
        <p:grpSpPr>
          <a:xfrm>
            <a:off x="3912407" y="645954"/>
            <a:ext cx="1901040" cy="475687"/>
            <a:chOff x="0" y="-38100"/>
            <a:chExt cx="1776404" cy="444500"/>
          </a:xfrm>
        </p:grpSpPr>
        <p:sp>
          <p:nvSpPr>
            <p:cNvPr id="356" name="Google Shape;356;p10"/>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0"/>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10"/>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7">
              <a:alphaModFix/>
            </a:blip>
            <a:stretch>
              <a:fillRect b="0" l="0" r="0" t="0"/>
            </a:stretch>
          </a:blipFill>
          <a:ln>
            <a:noFill/>
          </a:ln>
        </p:spPr>
      </p:sp>
      <p:grpSp>
        <p:nvGrpSpPr>
          <p:cNvPr id="359" name="Google Shape;359;p10"/>
          <p:cNvGrpSpPr/>
          <p:nvPr/>
        </p:nvGrpSpPr>
        <p:grpSpPr>
          <a:xfrm>
            <a:off x="5975372" y="647997"/>
            <a:ext cx="1805790" cy="474022"/>
            <a:chOff x="0" y="-38100"/>
            <a:chExt cx="1776404" cy="466309"/>
          </a:xfrm>
        </p:grpSpPr>
        <p:sp>
          <p:nvSpPr>
            <p:cNvPr id="360" name="Google Shape;360;p10"/>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10"/>
          <p:cNvGrpSpPr/>
          <p:nvPr/>
        </p:nvGrpSpPr>
        <p:grpSpPr>
          <a:xfrm>
            <a:off x="7943087" y="649314"/>
            <a:ext cx="2224890" cy="483012"/>
            <a:chOff x="0" y="-38100"/>
            <a:chExt cx="1776404" cy="385648"/>
          </a:xfrm>
        </p:grpSpPr>
        <p:sp>
          <p:nvSpPr>
            <p:cNvPr id="363" name="Google Shape;363;p10"/>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476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10"/>
          <p:cNvGrpSpPr/>
          <p:nvPr/>
        </p:nvGrpSpPr>
        <p:grpSpPr>
          <a:xfrm>
            <a:off x="10341158" y="652916"/>
            <a:ext cx="1763683" cy="473120"/>
            <a:chOff x="0" y="-38100"/>
            <a:chExt cx="1776404" cy="476532"/>
          </a:xfrm>
        </p:grpSpPr>
        <p:sp>
          <p:nvSpPr>
            <p:cNvPr id="366" name="Google Shape;366;p10"/>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0"/>
          <p:cNvGrpSpPr/>
          <p:nvPr/>
        </p:nvGrpSpPr>
        <p:grpSpPr>
          <a:xfrm>
            <a:off x="12262869" y="654866"/>
            <a:ext cx="886418" cy="471170"/>
            <a:chOff x="0" y="-38100"/>
            <a:chExt cx="941346" cy="500366"/>
          </a:xfrm>
        </p:grpSpPr>
        <p:sp>
          <p:nvSpPr>
            <p:cNvPr id="369" name="Google Shape;369;p10"/>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10"/>
          <p:cNvGrpSpPr/>
          <p:nvPr/>
        </p:nvGrpSpPr>
        <p:grpSpPr>
          <a:xfrm>
            <a:off x="13311212" y="655587"/>
            <a:ext cx="1192649" cy="475687"/>
            <a:chOff x="0" y="-38100"/>
            <a:chExt cx="1114456" cy="444500"/>
          </a:xfrm>
        </p:grpSpPr>
        <p:sp>
          <p:nvSpPr>
            <p:cNvPr id="372" name="Google Shape;372;p10"/>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10"/>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Problem Statement</a:t>
            </a:r>
            <a:endParaRPr/>
          </a:p>
        </p:txBody>
      </p:sp>
      <p:sp>
        <p:nvSpPr>
          <p:cNvPr id="375" name="Google Shape;375;p10"/>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
        <p:nvSpPr>
          <p:cNvPr id="376" name="Google Shape;376;p10"/>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Proposed Solution</a:t>
            </a:r>
            <a:endParaRPr/>
          </a:p>
        </p:txBody>
      </p:sp>
      <p:sp>
        <p:nvSpPr>
          <p:cNvPr id="377" name="Google Shape;377;p10"/>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Recommender System</a:t>
            </a:r>
            <a:endParaRPr/>
          </a:p>
        </p:txBody>
      </p:sp>
      <p:sp>
        <p:nvSpPr>
          <p:cNvPr id="378" name="Google Shape;378;p10"/>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141519"/>
                </a:solidFill>
                <a:latin typeface="Arial"/>
                <a:ea typeface="Arial"/>
                <a:cs typeface="Arial"/>
                <a:sym typeface="Arial"/>
              </a:rPr>
              <a:t>Sentiment Analysis</a:t>
            </a:r>
            <a:endParaRPr/>
          </a:p>
        </p:txBody>
      </p:sp>
      <p:sp>
        <p:nvSpPr>
          <p:cNvPr id="379" name="Google Shape;379;p10"/>
          <p:cNvSpPr txBox="1"/>
          <p:nvPr/>
        </p:nvSpPr>
        <p:spPr>
          <a:xfrm>
            <a:off x="12358119" y="80070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Results</a:t>
            </a:r>
            <a:endParaRPr/>
          </a:p>
        </p:txBody>
      </p:sp>
      <p:sp>
        <p:nvSpPr>
          <p:cNvPr id="380" name="Google Shape;380;p10"/>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Conclusion</a:t>
            </a:r>
            <a:endParaRPr/>
          </a:p>
        </p:txBody>
      </p:sp>
      <p:cxnSp>
        <p:nvCxnSpPr>
          <p:cNvPr id="381" name="Google Shape;381;p10"/>
          <p:cNvCxnSpPr/>
          <p:nvPr/>
        </p:nvCxnSpPr>
        <p:spPr>
          <a:xfrm>
            <a:off x="5813447" y="908390"/>
            <a:ext cx="161925" cy="118430"/>
          </a:xfrm>
          <a:prstGeom prst="straightConnector1">
            <a:avLst/>
          </a:prstGeom>
          <a:noFill/>
          <a:ln cap="flat" cmpd="sng" w="38100">
            <a:solidFill>
              <a:srgbClr val="000000"/>
            </a:solidFill>
            <a:prstDash val="solid"/>
            <a:round/>
            <a:headEnd len="sm" w="sm" type="none"/>
            <a:tailEnd len="sm" w="sm" type="none"/>
          </a:ln>
        </p:spPr>
      </p:cxnSp>
      <p:cxnSp>
        <p:nvCxnSpPr>
          <p:cNvPr id="382" name="Google Shape;382;p10"/>
          <p:cNvCxnSpPr/>
          <p:nvPr/>
        </p:nvCxnSpPr>
        <p:spPr>
          <a:xfrm>
            <a:off x="7781162" y="904373"/>
            <a:ext cx="161925" cy="10306"/>
          </a:xfrm>
          <a:prstGeom prst="straightConnector1">
            <a:avLst/>
          </a:prstGeom>
          <a:noFill/>
          <a:ln cap="flat" cmpd="sng" w="38100">
            <a:solidFill>
              <a:srgbClr val="000000"/>
            </a:solidFill>
            <a:prstDash val="solid"/>
            <a:round/>
            <a:headEnd len="sm" w="sm" type="none"/>
            <a:tailEnd len="sm" w="sm" type="none"/>
          </a:ln>
        </p:spPr>
      </p:cxnSp>
      <p:cxnSp>
        <p:nvCxnSpPr>
          <p:cNvPr id="383" name="Google Shape;383;p10"/>
          <p:cNvCxnSpPr/>
          <p:nvPr/>
        </p:nvCxnSpPr>
        <p:spPr>
          <a:xfrm flipH="1" rot="10800000">
            <a:off x="10167977" y="908390"/>
            <a:ext cx="173181" cy="6290"/>
          </a:xfrm>
          <a:prstGeom prst="straightConnector1">
            <a:avLst/>
          </a:prstGeom>
          <a:noFill/>
          <a:ln cap="flat" cmpd="sng" w="38100">
            <a:solidFill>
              <a:srgbClr val="000000"/>
            </a:solidFill>
            <a:prstDash val="solid"/>
            <a:round/>
            <a:headEnd len="sm" w="sm" type="none"/>
            <a:tailEnd len="sm" w="sm" type="none"/>
          </a:ln>
        </p:spPr>
      </p:cxnSp>
      <p:cxnSp>
        <p:nvCxnSpPr>
          <p:cNvPr id="384" name="Google Shape;384;p10"/>
          <p:cNvCxnSpPr/>
          <p:nvPr/>
        </p:nvCxnSpPr>
        <p:spPr>
          <a:xfrm>
            <a:off x="12104841" y="908390"/>
            <a:ext cx="158028" cy="0"/>
          </a:xfrm>
          <a:prstGeom prst="straightConnector1">
            <a:avLst/>
          </a:prstGeom>
          <a:noFill/>
          <a:ln cap="flat" cmpd="sng" w="38100">
            <a:solidFill>
              <a:srgbClr val="000000"/>
            </a:solidFill>
            <a:prstDash val="solid"/>
            <a:round/>
            <a:headEnd len="sm" w="sm" type="none"/>
            <a:tailEnd len="sm" w="sm" type="none"/>
          </a:ln>
        </p:spPr>
      </p:cxnSp>
      <p:cxnSp>
        <p:nvCxnSpPr>
          <p:cNvPr id="385" name="Google Shape;385;p10"/>
          <p:cNvCxnSpPr/>
          <p:nvPr/>
        </p:nvCxnSpPr>
        <p:spPr>
          <a:xfrm>
            <a:off x="13149287" y="908390"/>
            <a:ext cx="161925" cy="5428"/>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391" name="Google Shape;391;p11"/>
          <p:cNvGrpSpPr/>
          <p:nvPr/>
        </p:nvGrpSpPr>
        <p:grpSpPr>
          <a:xfrm>
            <a:off x="-87949" y="-22868"/>
            <a:ext cx="11161805" cy="10287000"/>
            <a:chOff x="0" y="0"/>
            <a:chExt cx="2939734" cy="2709333"/>
          </a:xfrm>
        </p:grpSpPr>
        <p:sp>
          <p:nvSpPr>
            <p:cNvPr id="392" name="Google Shape;392;p11"/>
            <p:cNvSpPr/>
            <p:nvPr/>
          </p:nvSpPr>
          <p:spPr>
            <a:xfrm>
              <a:off x="0" y="0"/>
              <a:ext cx="2939734" cy="2709333"/>
            </a:xfrm>
            <a:custGeom>
              <a:rect b="b" l="l" r="r" t="t"/>
              <a:pathLst>
                <a:path extrusionOk="0" h="2709333" w="2939734">
                  <a:moveTo>
                    <a:pt x="0" y="0"/>
                  </a:moveTo>
                  <a:lnTo>
                    <a:pt x="2939734" y="0"/>
                  </a:lnTo>
                  <a:lnTo>
                    <a:pt x="2939734" y="2709333"/>
                  </a:lnTo>
                  <a:lnTo>
                    <a:pt x="0" y="2709333"/>
                  </a:lnTo>
                  <a:close/>
                </a:path>
              </a:pathLst>
            </a:custGeom>
            <a:gradFill>
              <a:gsLst>
                <a:gs pos="0">
                  <a:srgbClr val="141519"/>
                </a:gs>
                <a:gs pos="100000">
                  <a:srgbClr val="141519">
                    <a:alpha val="0"/>
                  </a:srgbClr>
                </a:gs>
              </a:gsLst>
              <a:lin ang="0" scaled="0"/>
            </a:gradFill>
            <a:ln>
              <a:noFill/>
            </a:ln>
          </p:spPr>
        </p:sp>
        <p:sp>
          <p:nvSpPr>
            <p:cNvPr id="393" name="Google Shape;393;p11"/>
            <p:cNvSpPr txBox="1"/>
            <p:nvPr/>
          </p:nvSpPr>
          <p:spPr>
            <a:xfrm>
              <a:off x="0" y="19050"/>
              <a:ext cx="2939733"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11"/>
          <p:cNvGrpSpPr/>
          <p:nvPr/>
        </p:nvGrpSpPr>
        <p:grpSpPr>
          <a:xfrm rot="10800000">
            <a:off x="7126195" y="0"/>
            <a:ext cx="11161805" cy="10287000"/>
            <a:chOff x="0" y="0"/>
            <a:chExt cx="2939734" cy="2709333"/>
          </a:xfrm>
        </p:grpSpPr>
        <p:sp>
          <p:nvSpPr>
            <p:cNvPr id="395" name="Google Shape;395;p11"/>
            <p:cNvSpPr/>
            <p:nvPr/>
          </p:nvSpPr>
          <p:spPr>
            <a:xfrm>
              <a:off x="0" y="0"/>
              <a:ext cx="2939734" cy="2709333"/>
            </a:xfrm>
            <a:custGeom>
              <a:rect b="b" l="l" r="r" t="t"/>
              <a:pathLst>
                <a:path extrusionOk="0" h="2709333" w="2939734">
                  <a:moveTo>
                    <a:pt x="0" y="0"/>
                  </a:moveTo>
                  <a:lnTo>
                    <a:pt x="2939734" y="0"/>
                  </a:lnTo>
                  <a:lnTo>
                    <a:pt x="2939734" y="2709333"/>
                  </a:lnTo>
                  <a:lnTo>
                    <a:pt x="0" y="2709333"/>
                  </a:lnTo>
                  <a:close/>
                </a:path>
              </a:pathLst>
            </a:custGeom>
            <a:gradFill>
              <a:gsLst>
                <a:gs pos="0">
                  <a:srgbClr val="141519"/>
                </a:gs>
                <a:gs pos="100000">
                  <a:srgbClr val="141519">
                    <a:alpha val="0"/>
                  </a:srgbClr>
                </a:gs>
              </a:gsLst>
              <a:path path="circle">
                <a:fillToRect b="100%" r="100%"/>
              </a:path>
              <a:tileRect l="-100%" t="-100%"/>
            </a:gradFill>
            <a:ln>
              <a:noFill/>
            </a:ln>
          </p:spPr>
        </p:sp>
        <p:sp>
          <p:nvSpPr>
            <p:cNvPr id="396" name="Google Shape;396;p11"/>
            <p:cNvSpPr txBox="1"/>
            <p:nvPr/>
          </p:nvSpPr>
          <p:spPr>
            <a:xfrm>
              <a:off x="0" y="19050"/>
              <a:ext cx="2939733"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11"/>
          <p:cNvSpPr/>
          <p:nvPr/>
        </p:nvSpPr>
        <p:spPr>
          <a:xfrm>
            <a:off x="9686729" y="5808608"/>
            <a:ext cx="10768638" cy="4455524"/>
          </a:xfrm>
          <a:custGeom>
            <a:rect b="b" l="l" r="r" t="t"/>
            <a:pathLst>
              <a:path extrusionOk="0" h="4455524" w="10768638">
                <a:moveTo>
                  <a:pt x="0" y="0"/>
                </a:moveTo>
                <a:lnTo>
                  <a:pt x="10768638" y="0"/>
                </a:lnTo>
                <a:lnTo>
                  <a:pt x="10768638" y="4455524"/>
                </a:lnTo>
                <a:lnTo>
                  <a:pt x="0" y="4455524"/>
                </a:lnTo>
                <a:lnTo>
                  <a:pt x="0" y="0"/>
                </a:lnTo>
                <a:close/>
              </a:path>
            </a:pathLst>
          </a:custGeom>
          <a:blipFill rotWithShape="1">
            <a:blip r:embed="rId4">
              <a:alphaModFix amt="47000"/>
            </a:blip>
            <a:stretch>
              <a:fillRect b="0" l="0" r="0" t="0"/>
            </a:stretch>
          </a:blipFill>
          <a:ln>
            <a:noFill/>
          </a:ln>
        </p:spPr>
      </p:sp>
      <p:sp>
        <p:nvSpPr>
          <p:cNvPr id="398" name="Google Shape;398;p11"/>
          <p:cNvSpPr/>
          <p:nvPr/>
        </p:nvSpPr>
        <p:spPr>
          <a:xfrm>
            <a:off x="4226037" y="6476003"/>
            <a:ext cx="3949160" cy="1732888"/>
          </a:xfrm>
          <a:custGeom>
            <a:rect b="b" l="l" r="r" t="t"/>
            <a:pathLst>
              <a:path extrusionOk="0" h="1732888" w="3949160">
                <a:moveTo>
                  <a:pt x="0" y="0"/>
                </a:moveTo>
                <a:lnTo>
                  <a:pt x="3949160" y="0"/>
                </a:lnTo>
                <a:lnTo>
                  <a:pt x="3949160" y="1732888"/>
                </a:lnTo>
                <a:lnTo>
                  <a:pt x="0" y="1732888"/>
                </a:lnTo>
                <a:lnTo>
                  <a:pt x="0" y="0"/>
                </a:lnTo>
                <a:close/>
              </a:path>
            </a:pathLst>
          </a:custGeom>
          <a:blipFill rotWithShape="1">
            <a:blip r:embed="rId5">
              <a:alphaModFix/>
            </a:blip>
            <a:stretch>
              <a:fillRect b="0" l="0" r="0" t="0"/>
            </a:stretch>
          </a:blipFill>
          <a:ln>
            <a:noFill/>
          </a:ln>
        </p:spPr>
      </p:sp>
      <p:sp>
        <p:nvSpPr>
          <p:cNvPr id="399" name="Google Shape;399;p11"/>
          <p:cNvSpPr/>
          <p:nvPr/>
        </p:nvSpPr>
        <p:spPr>
          <a:xfrm flipH="1">
            <a:off x="2724496" y="3535339"/>
            <a:ext cx="1258493" cy="5089495"/>
          </a:xfrm>
          <a:custGeom>
            <a:rect b="b" l="l" r="r" t="t"/>
            <a:pathLst>
              <a:path extrusionOk="0" h="5089495" w="1258493">
                <a:moveTo>
                  <a:pt x="1258493" y="0"/>
                </a:moveTo>
                <a:lnTo>
                  <a:pt x="0" y="0"/>
                </a:lnTo>
                <a:lnTo>
                  <a:pt x="0" y="5089495"/>
                </a:lnTo>
                <a:lnTo>
                  <a:pt x="1258493" y="5089495"/>
                </a:lnTo>
                <a:lnTo>
                  <a:pt x="1258493" y="0"/>
                </a:lnTo>
                <a:close/>
              </a:path>
            </a:pathLst>
          </a:custGeom>
          <a:blipFill rotWithShape="1">
            <a:blip r:embed="rId6">
              <a:alphaModFix/>
            </a:blip>
            <a:stretch>
              <a:fillRect b="0" l="0" r="0" t="0"/>
            </a:stretch>
          </a:blipFill>
          <a:ln>
            <a:noFill/>
          </a:ln>
        </p:spPr>
      </p:sp>
      <p:sp>
        <p:nvSpPr>
          <p:cNvPr id="400" name="Google Shape;400;p11"/>
          <p:cNvSpPr/>
          <p:nvPr/>
        </p:nvSpPr>
        <p:spPr>
          <a:xfrm>
            <a:off x="8377165" y="5853079"/>
            <a:ext cx="1067129" cy="454015"/>
          </a:xfrm>
          <a:custGeom>
            <a:rect b="b" l="l" r="r" t="t"/>
            <a:pathLst>
              <a:path extrusionOk="0" h="454015" w="1067129">
                <a:moveTo>
                  <a:pt x="0" y="0"/>
                </a:moveTo>
                <a:lnTo>
                  <a:pt x="1067128" y="0"/>
                </a:lnTo>
                <a:lnTo>
                  <a:pt x="1067128" y="454015"/>
                </a:lnTo>
                <a:lnTo>
                  <a:pt x="0" y="454015"/>
                </a:lnTo>
                <a:lnTo>
                  <a:pt x="0" y="0"/>
                </a:lnTo>
                <a:close/>
              </a:path>
            </a:pathLst>
          </a:custGeom>
          <a:blipFill rotWithShape="1">
            <a:blip r:embed="rId7">
              <a:alphaModFix/>
            </a:blip>
            <a:stretch>
              <a:fillRect b="0" l="0" r="0" t="0"/>
            </a:stretch>
          </a:blipFill>
          <a:ln>
            <a:noFill/>
          </a:ln>
        </p:spPr>
      </p:sp>
      <p:sp>
        <p:nvSpPr>
          <p:cNvPr id="401" name="Google Shape;401;p11"/>
          <p:cNvSpPr txBox="1"/>
          <p:nvPr/>
        </p:nvSpPr>
        <p:spPr>
          <a:xfrm>
            <a:off x="1074577" y="1666602"/>
            <a:ext cx="15464268" cy="1270685"/>
          </a:xfrm>
          <a:prstGeom prst="rect">
            <a:avLst/>
          </a:prstGeom>
          <a:noFill/>
          <a:ln>
            <a:noFill/>
          </a:ln>
        </p:spPr>
        <p:txBody>
          <a:bodyPr anchorCtr="0" anchor="t" bIns="0" lIns="0" spcFirstLastPara="1" rIns="0" wrap="square" tIns="0">
            <a:spAutoFit/>
          </a:bodyPr>
          <a:lstStyle/>
          <a:p>
            <a:pPr indent="0" lvl="0" marL="0" marR="0" rtl="0" algn="just">
              <a:lnSpc>
                <a:spcPct val="104008"/>
              </a:lnSpc>
              <a:spcBef>
                <a:spcPts val="0"/>
              </a:spcBef>
              <a:spcAft>
                <a:spcPts val="0"/>
              </a:spcAft>
              <a:buNone/>
            </a:pPr>
            <a:r>
              <a:rPr b="1" i="0" lang="en-US" sz="8158" u="none" cap="none" strike="noStrike">
                <a:solidFill>
                  <a:srgbClr val="FFFFFF"/>
                </a:solidFill>
                <a:latin typeface="Arial"/>
                <a:ea typeface="Arial"/>
                <a:cs typeface="Arial"/>
                <a:sym typeface="Arial"/>
              </a:rPr>
              <a:t>Content Based Recommendation</a:t>
            </a:r>
            <a:endParaRPr/>
          </a:p>
        </p:txBody>
      </p:sp>
      <p:sp>
        <p:nvSpPr>
          <p:cNvPr id="402" name="Google Shape;402;p11"/>
          <p:cNvSpPr txBox="1"/>
          <p:nvPr/>
        </p:nvSpPr>
        <p:spPr>
          <a:xfrm>
            <a:off x="538749" y="4014251"/>
            <a:ext cx="85875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weight</a:t>
            </a:r>
            <a:endParaRPr/>
          </a:p>
        </p:txBody>
      </p:sp>
      <p:sp>
        <p:nvSpPr>
          <p:cNvPr id="403" name="Google Shape;403;p11"/>
          <p:cNvSpPr txBox="1"/>
          <p:nvPr/>
        </p:nvSpPr>
        <p:spPr>
          <a:xfrm>
            <a:off x="538749" y="4464555"/>
            <a:ext cx="85875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height</a:t>
            </a:r>
            <a:endParaRPr/>
          </a:p>
        </p:txBody>
      </p:sp>
      <p:sp>
        <p:nvSpPr>
          <p:cNvPr id="404" name="Google Shape;404;p11"/>
          <p:cNvSpPr txBox="1"/>
          <p:nvPr/>
        </p:nvSpPr>
        <p:spPr>
          <a:xfrm>
            <a:off x="501695" y="4918570"/>
            <a:ext cx="85875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size</a:t>
            </a:r>
            <a:endParaRPr/>
          </a:p>
        </p:txBody>
      </p:sp>
      <p:sp>
        <p:nvSpPr>
          <p:cNvPr id="405" name="Google Shape;405;p11"/>
          <p:cNvSpPr txBox="1"/>
          <p:nvPr/>
        </p:nvSpPr>
        <p:spPr>
          <a:xfrm>
            <a:off x="538749" y="5372585"/>
            <a:ext cx="85875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age</a:t>
            </a:r>
            <a:endParaRPr/>
          </a:p>
        </p:txBody>
      </p:sp>
      <p:sp>
        <p:nvSpPr>
          <p:cNvPr id="406" name="Google Shape;406;p11"/>
          <p:cNvSpPr txBox="1"/>
          <p:nvPr/>
        </p:nvSpPr>
        <p:spPr>
          <a:xfrm>
            <a:off x="501695" y="5826600"/>
            <a:ext cx="1313524"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bust size</a:t>
            </a:r>
            <a:endParaRPr/>
          </a:p>
        </p:txBody>
      </p:sp>
      <p:sp>
        <p:nvSpPr>
          <p:cNvPr id="407" name="Google Shape;407;p11"/>
          <p:cNvSpPr txBox="1"/>
          <p:nvPr/>
        </p:nvSpPr>
        <p:spPr>
          <a:xfrm>
            <a:off x="501695" y="6280614"/>
            <a:ext cx="222280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rented ocassions</a:t>
            </a:r>
            <a:endParaRPr/>
          </a:p>
        </p:txBody>
      </p:sp>
      <p:sp>
        <p:nvSpPr>
          <p:cNvPr id="408" name="Google Shape;408;p11"/>
          <p:cNvSpPr txBox="1"/>
          <p:nvPr/>
        </p:nvSpPr>
        <p:spPr>
          <a:xfrm>
            <a:off x="501695" y="6734629"/>
            <a:ext cx="1313524"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body type</a:t>
            </a:r>
            <a:endParaRPr/>
          </a:p>
        </p:txBody>
      </p:sp>
      <p:sp>
        <p:nvSpPr>
          <p:cNvPr id="409" name="Google Shape;409;p11"/>
          <p:cNvSpPr txBox="1"/>
          <p:nvPr/>
        </p:nvSpPr>
        <p:spPr>
          <a:xfrm>
            <a:off x="501695" y="7188644"/>
            <a:ext cx="1127353"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category</a:t>
            </a:r>
            <a:endParaRPr/>
          </a:p>
        </p:txBody>
      </p:sp>
      <p:sp>
        <p:nvSpPr>
          <p:cNvPr id="410" name="Google Shape;410;p11"/>
          <p:cNvSpPr txBox="1"/>
          <p:nvPr/>
        </p:nvSpPr>
        <p:spPr>
          <a:xfrm>
            <a:off x="538749" y="7642659"/>
            <a:ext cx="858751"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fit</a:t>
            </a:r>
            <a:endParaRPr/>
          </a:p>
        </p:txBody>
      </p:sp>
      <p:sp>
        <p:nvSpPr>
          <p:cNvPr id="411" name="Google Shape;411;p11"/>
          <p:cNvSpPr txBox="1"/>
          <p:nvPr/>
        </p:nvSpPr>
        <p:spPr>
          <a:xfrm>
            <a:off x="4928944" y="5781768"/>
            <a:ext cx="2543345" cy="45654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650" u="none" cap="none" strike="noStrike">
                <a:solidFill>
                  <a:srgbClr val="EBEBEB"/>
                </a:solidFill>
                <a:latin typeface="Roboto Mono"/>
                <a:ea typeface="Roboto Mono"/>
                <a:cs typeface="Roboto Mono"/>
                <a:sym typeface="Roboto Mono"/>
              </a:rPr>
              <a:t>Encoded soup</a:t>
            </a:r>
            <a:endParaRPr/>
          </a:p>
        </p:txBody>
      </p:sp>
      <p:sp>
        <p:nvSpPr>
          <p:cNvPr id="412" name="Google Shape;412;p11"/>
          <p:cNvSpPr txBox="1"/>
          <p:nvPr/>
        </p:nvSpPr>
        <p:spPr>
          <a:xfrm>
            <a:off x="10179236" y="6030720"/>
            <a:ext cx="2721791" cy="326797"/>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b="1" i="0" lang="en-US" sz="2650" u="none" cap="none" strike="noStrike">
                <a:solidFill>
                  <a:srgbClr val="EBEBEB"/>
                </a:solidFill>
                <a:latin typeface="Roboto Mono"/>
                <a:ea typeface="Roboto Mono"/>
                <a:cs typeface="Roboto Mono"/>
                <a:sym typeface="Roboto Mono"/>
              </a:rPr>
              <a:t>TF-IDF matrix</a:t>
            </a:r>
            <a:endParaRPr/>
          </a:p>
        </p:txBody>
      </p:sp>
      <p:sp>
        <p:nvSpPr>
          <p:cNvPr id="413" name="Google Shape;413;p11"/>
          <p:cNvSpPr txBox="1"/>
          <p:nvPr/>
        </p:nvSpPr>
        <p:spPr>
          <a:xfrm>
            <a:off x="10088011" y="6621683"/>
            <a:ext cx="2904242" cy="326797"/>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b="1" i="0" lang="en-US" sz="2650" u="none" cap="none" strike="noStrike">
                <a:solidFill>
                  <a:srgbClr val="EBEBEB"/>
                </a:solidFill>
                <a:latin typeface="Roboto Mono"/>
                <a:ea typeface="Roboto Mono"/>
                <a:cs typeface="Roboto Mono"/>
                <a:sym typeface="Roboto Mono"/>
              </a:rPr>
              <a:t>(192544, 5489)</a:t>
            </a:r>
            <a:endParaRPr/>
          </a:p>
        </p:txBody>
      </p:sp>
      <p:sp>
        <p:nvSpPr>
          <p:cNvPr id="414" name="Google Shape;414;p11"/>
          <p:cNvSpPr txBox="1"/>
          <p:nvPr/>
        </p:nvSpPr>
        <p:spPr>
          <a:xfrm>
            <a:off x="15406919" y="5954788"/>
            <a:ext cx="2263853" cy="326797"/>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b="1" i="0" lang="en-US" sz="2650" u="none" cap="none" strike="noStrike">
                <a:solidFill>
                  <a:srgbClr val="EBEBEB"/>
                </a:solidFill>
                <a:latin typeface="Roboto Mono"/>
                <a:ea typeface="Roboto Mono"/>
                <a:cs typeface="Roboto Mono"/>
                <a:sym typeface="Roboto Mono"/>
              </a:rPr>
              <a:t>ANNOY index</a:t>
            </a:r>
            <a:endParaRPr/>
          </a:p>
        </p:txBody>
      </p:sp>
      <p:sp>
        <p:nvSpPr>
          <p:cNvPr id="415" name="Google Shape;415;p11"/>
          <p:cNvSpPr/>
          <p:nvPr/>
        </p:nvSpPr>
        <p:spPr>
          <a:xfrm>
            <a:off x="13635970" y="5838918"/>
            <a:ext cx="1067129" cy="454015"/>
          </a:xfrm>
          <a:custGeom>
            <a:rect b="b" l="l" r="r" t="t"/>
            <a:pathLst>
              <a:path extrusionOk="0" h="454015" w="1067129">
                <a:moveTo>
                  <a:pt x="0" y="0"/>
                </a:moveTo>
                <a:lnTo>
                  <a:pt x="1067128" y="0"/>
                </a:lnTo>
                <a:lnTo>
                  <a:pt x="1067128" y="454015"/>
                </a:lnTo>
                <a:lnTo>
                  <a:pt x="0" y="454015"/>
                </a:lnTo>
                <a:lnTo>
                  <a:pt x="0" y="0"/>
                </a:lnTo>
                <a:close/>
              </a:path>
            </a:pathLst>
          </a:custGeom>
          <a:blipFill rotWithShape="1">
            <a:blip r:embed="rId7">
              <a:alphaModFix/>
            </a:blip>
            <a:stretch>
              <a:fillRect b="0" l="0" r="0" t="0"/>
            </a:stretch>
          </a:blipFill>
          <a:ln>
            <a:noFill/>
          </a:ln>
        </p:spPr>
      </p:sp>
      <p:grpSp>
        <p:nvGrpSpPr>
          <p:cNvPr id="416" name="Google Shape;416;p11"/>
          <p:cNvGrpSpPr/>
          <p:nvPr/>
        </p:nvGrpSpPr>
        <p:grpSpPr>
          <a:xfrm>
            <a:off x="3912407" y="645954"/>
            <a:ext cx="1901040" cy="475687"/>
            <a:chOff x="0" y="-38100"/>
            <a:chExt cx="1776404" cy="444500"/>
          </a:xfrm>
        </p:grpSpPr>
        <p:sp>
          <p:nvSpPr>
            <p:cNvPr id="417" name="Google Shape;417;p11"/>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9" name="Google Shape;419;p11"/>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8">
              <a:alphaModFix/>
            </a:blip>
            <a:stretch>
              <a:fillRect b="0" l="0" r="0" t="0"/>
            </a:stretch>
          </a:blipFill>
          <a:ln>
            <a:noFill/>
          </a:ln>
        </p:spPr>
      </p:sp>
      <p:grpSp>
        <p:nvGrpSpPr>
          <p:cNvPr id="420" name="Google Shape;420;p11"/>
          <p:cNvGrpSpPr/>
          <p:nvPr/>
        </p:nvGrpSpPr>
        <p:grpSpPr>
          <a:xfrm>
            <a:off x="5975372" y="647997"/>
            <a:ext cx="1805790" cy="474022"/>
            <a:chOff x="0" y="-38100"/>
            <a:chExt cx="1776404" cy="466309"/>
          </a:xfrm>
        </p:grpSpPr>
        <p:sp>
          <p:nvSpPr>
            <p:cNvPr id="421" name="Google Shape;421;p11"/>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p11"/>
          <p:cNvGrpSpPr/>
          <p:nvPr/>
        </p:nvGrpSpPr>
        <p:grpSpPr>
          <a:xfrm>
            <a:off x="7943087" y="649314"/>
            <a:ext cx="2224890" cy="483012"/>
            <a:chOff x="0" y="-38100"/>
            <a:chExt cx="1776404" cy="385648"/>
          </a:xfrm>
        </p:grpSpPr>
        <p:sp>
          <p:nvSpPr>
            <p:cNvPr id="424" name="Google Shape;424;p11"/>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476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11"/>
          <p:cNvGrpSpPr/>
          <p:nvPr/>
        </p:nvGrpSpPr>
        <p:grpSpPr>
          <a:xfrm>
            <a:off x="10341158" y="652916"/>
            <a:ext cx="1763683" cy="473120"/>
            <a:chOff x="0" y="-38100"/>
            <a:chExt cx="1776404" cy="476532"/>
          </a:xfrm>
        </p:grpSpPr>
        <p:sp>
          <p:nvSpPr>
            <p:cNvPr id="427" name="Google Shape;427;p11"/>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9" name="Google Shape;429;p11"/>
          <p:cNvGrpSpPr/>
          <p:nvPr/>
        </p:nvGrpSpPr>
        <p:grpSpPr>
          <a:xfrm>
            <a:off x="12262869" y="654866"/>
            <a:ext cx="886418" cy="471170"/>
            <a:chOff x="0" y="-38100"/>
            <a:chExt cx="941346" cy="500366"/>
          </a:xfrm>
        </p:grpSpPr>
        <p:sp>
          <p:nvSpPr>
            <p:cNvPr id="430" name="Google Shape;430;p11"/>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11"/>
          <p:cNvGrpSpPr/>
          <p:nvPr/>
        </p:nvGrpSpPr>
        <p:grpSpPr>
          <a:xfrm>
            <a:off x="13311212" y="655587"/>
            <a:ext cx="1192649" cy="475687"/>
            <a:chOff x="0" y="-38100"/>
            <a:chExt cx="1114456" cy="444500"/>
          </a:xfrm>
        </p:grpSpPr>
        <p:sp>
          <p:nvSpPr>
            <p:cNvPr id="433" name="Google Shape;433;p11"/>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5" name="Google Shape;435;p11"/>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Problem Statement</a:t>
            </a:r>
            <a:endParaRPr/>
          </a:p>
        </p:txBody>
      </p:sp>
      <p:sp>
        <p:nvSpPr>
          <p:cNvPr id="436" name="Google Shape;436;p11"/>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EBEBEB"/>
                </a:solidFill>
                <a:latin typeface="Arial"/>
                <a:ea typeface="Arial"/>
                <a:cs typeface="Arial"/>
                <a:sym typeface="Arial"/>
              </a:rPr>
              <a:t>renttherunway.com</a:t>
            </a:r>
            <a:endParaRPr/>
          </a:p>
        </p:txBody>
      </p:sp>
      <p:sp>
        <p:nvSpPr>
          <p:cNvPr id="437" name="Google Shape;437;p11"/>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Proposed Solution</a:t>
            </a:r>
            <a:endParaRPr/>
          </a:p>
        </p:txBody>
      </p:sp>
      <p:sp>
        <p:nvSpPr>
          <p:cNvPr id="438" name="Google Shape;438;p11"/>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Recommender System</a:t>
            </a:r>
            <a:endParaRPr/>
          </a:p>
        </p:txBody>
      </p:sp>
      <p:sp>
        <p:nvSpPr>
          <p:cNvPr id="439" name="Google Shape;439;p11"/>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EBEBEB"/>
                </a:solidFill>
                <a:latin typeface="Arial"/>
                <a:ea typeface="Arial"/>
                <a:cs typeface="Arial"/>
                <a:sym typeface="Arial"/>
              </a:rPr>
              <a:t>Sentiment Analysis</a:t>
            </a:r>
            <a:endParaRPr/>
          </a:p>
        </p:txBody>
      </p:sp>
      <p:sp>
        <p:nvSpPr>
          <p:cNvPr id="440" name="Google Shape;440;p11"/>
          <p:cNvSpPr txBox="1"/>
          <p:nvPr/>
        </p:nvSpPr>
        <p:spPr>
          <a:xfrm>
            <a:off x="12358119" y="80070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Results</a:t>
            </a:r>
            <a:endParaRPr/>
          </a:p>
        </p:txBody>
      </p:sp>
      <p:sp>
        <p:nvSpPr>
          <p:cNvPr id="441" name="Google Shape;441;p11"/>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Conclusion</a:t>
            </a:r>
            <a:endParaRPr/>
          </a:p>
        </p:txBody>
      </p:sp>
      <p:cxnSp>
        <p:nvCxnSpPr>
          <p:cNvPr id="442" name="Google Shape;442;p11"/>
          <p:cNvCxnSpPr/>
          <p:nvPr/>
        </p:nvCxnSpPr>
        <p:spPr>
          <a:xfrm>
            <a:off x="5813447" y="908390"/>
            <a:ext cx="161925" cy="118430"/>
          </a:xfrm>
          <a:prstGeom prst="straightConnector1">
            <a:avLst/>
          </a:prstGeom>
          <a:noFill/>
          <a:ln cap="flat" cmpd="sng" w="38100">
            <a:solidFill>
              <a:srgbClr val="EBEBEB"/>
            </a:solidFill>
            <a:prstDash val="solid"/>
            <a:round/>
            <a:headEnd len="sm" w="sm" type="none"/>
            <a:tailEnd len="sm" w="sm" type="none"/>
          </a:ln>
        </p:spPr>
      </p:cxnSp>
      <p:cxnSp>
        <p:nvCxnSpPr>
          <p:cNvPr id="443" name="Google Shape;443;p11"/>
          <p:cNvCxnSpPr/>
          <p:nvPr/>
        </p:nvCxnSpPr>
        <p:spPr>
          <a:xfrm>
            <a:off x="7781162" y="904373"/>
            <a:ext cx="161925" cy="10306"/>
          </a:xfrm>
          <a:prstGeom prst="straightConnector1">
            <a:avLst/>
          </a:prstGeom>
          <a:noFill/>
          <a:ln cap="flat" cmpd="sng" w="38100">
            <a:solidFill>
              <a:srgbClr val="EBEBEB"/>
            </a:solidFill>
            <a:prstDash val="solid"/>
            <a:round/>
            <a:headEnd len="sm" w="sm" type="none"/>
            <a:tailEnd len="sm" w="sm" type="none"/>
          </a:ln>
        </p:spPr>
      </p:cxnSp>
      <p:cxnSp>
        <p:nvCxnSpPr>
          <p:cNvPr id="444" name="Google Shape;444;p11"/>
          <p:cNvCxnSpPr/>
          <p:nvPr/>
        </p:nvCxnSpPr>
        <p:spPr>
          <a:xfrm flipH="1" rot="10800000">
            <a:off x="10167977" y="908390"/>
            <a:ext cx="173181" cy="6290"/>
          </a:xfrm>
          <a:prstGeom prst="straightConnector1">
            <a:avLst/>
          </a:prstGeom>
          <a:noFill/>
          <a:ln cap="flat" cmpd="sng" w="38100">
            <a:solidFill>
              <a:srgbClr val="EBEBEB"/>
            </a:solidFill>
            <a:prstDash val="solid"/>
            <a:round/>
            <a:headEnd len="sm" w="sm" type="none"/>
            <a:tailEnd len="sm" w="sm" type="none"/>
          </a:ln>
        </p:spPr>
      </p:cxnSp>
      <p:cxnSp>
        <p:nvCxnSpPr>
          <p:cNvPr id="445" name="Google Shape;445;p11"/>
          <p:cNvCxnSpPr/>
          <p:nvPr/>
        </p:nvCxnSpPr>
        <p:spPr>
          <a:xfrm>
            <a:off x="12104841" y="908390"/>
            <a:ext cx="158028" cy="0"/>
          </a:xfrm>
          <a:prstGeom prst="straightConnector1">
            <a:avLst/>
          </a:prstGeom>
          <a:noFill/>
          <a:ln cap="flat" cmpd="sng" w="38100">
            <a:solidFill>
              <a:srgbClr val="EBEBEB"/>
            </a:solidFill>
            <a:prstDash val="solid"/>
            <a:round/>
            <a:headEnd len="sm" w="sm" type="none"/>
            <a:tailEnd len="sm" w="sm" type="none"/>
          </a:ln>
        </p:spPr>
      </p:cxnSp>
      <p:cxnSp>
        <p:nvCxnSpPr>
          <p:cNvPr id="446" name="Google Shape;446;p11"/>
          <p:cNvCxnSpPr/>
          <p:nvPr/>
        </p:nvCxnSpPr>
        <p:spPr>
          <a:xfrm>
            <a:off x="13149287" y="908390"/>
            <a:ext cx="161925" cy="5428"/>
          </a:xfrm>
          <a:prstGeom prst="straightConnector1">
            <a:avLst/>
          </a:prstGeom>
          <a:noFill/>
          <a:ln cap="flat" cmpd="sng" w="38100">
            <a:solidFill>
              <a:srgbClr val="EBEBEB"/>
            </a:solidFill>
            <a:prstDash val="solid"/>
            <a:round/>
            <a:headEnd len="sm" w="sm" type="none"/>
            <a:tailEnd len="sm" w="sm" type="none"/>
          </a:ln>
        </p:spPr>
      </p:cxnSp>
      <p:sp>
        <p:nvSpPr>
          <p:cNvPr id="447" name="Google Shape;447;p11"/>
          <p:cNvSpPr txBox="1"/>
          <p:nvPr/>
        </p:nvSpPr>
        <p:spPr>
          <a:xfrm>
            <a:off x="501695" y="8094635"/>
            <a:ext cx="2361834" cy="213852"/>
          </a:xfrm>
          <a:prstGeom prst="rect">
            <a:avLst/>
          </a:prstGeom>
          <a:noFill/>
          <a:ln>
            <a:noFill/>
          </a:ln>
        </p:spPr>
        <p:txBody>
          <a:bodyPr anchorCtr="0" anchor="t" bIns="0" lIns="0" spcFirstLastPara="1" rIns="0" wrap="square" tIns="0">
            <a:spAutoFit/>
          </a:bodyPr>
          <a:lstStyle/>
          <a:p>
            <a:pPr indent="0" lvl="0" marL="0" marR="0" rtl="0" algn="l">
              <a:lnSpc>
                <a:spcPct val="88022"/>
              </a:lnSpc>
              <a:spcBef>
                <a:spcPts val="0"/>
              </a:spcBef>
              <a:spcAft>
                <a:spcPts val="0"/>
              </a:spcAft>
              <a:buNone/>
            </a:pPr>
            <a:r>
              <a:rPr b="1" i="0" lang="en-US" sz="1745" u="none" cap="none" strike="noStrike">
                <a:solidFill>
                  <a:srgbClr val="EBEBEB"/>
                </a:solidFill>
                <a:latin typeface="Roboto Mono"/>
                <a:ea typeface="Roboto Mono"/>
                <a:cs typeface="Roboto Mono"/>
                <a:sym typeface="Roboto Mono"/>
              </a:rPr>
              <a:t>review sentiments</a:t>
            </a:r>
            <a:endParaRPr/>
          </a:p>
        </p:txBody>
      </p:sp>
    </p:spTree>
  </p:cSld>
  <p:clrMapOvr>
    <a:masterClrMapping/>
  </p:clrMapOvr>
  <p:transition spd="slow">
    <p:circl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51" name="Shape 451"/>
        <p:cNvGrpSpPr/>
        <p:nvPr/>
      </p:nvGrpSpPr>
      <p:grpSpPr>
        <a:xfrm>
          <a:off x="0" y="0"/>
          <a:ext cx="0" cy="0"/>
          <a:chOff x="0" y="0"/>
          <a:chExt cx="0" cy="0"/>
        </a:xfrm>
      </p:grpSpPr>
      <p:grpSp>
        <p:nvGrpSpPr>
          <p:cNvPr id="452" name="Google Shape;452;p12"/>
          <p:cNvGrpSpPr/>
          <p:nvPr/>
        </p:nvGrpSpPr>
        <p:grpSpPr>
          <a:xfrm>
            <a:off x="6394545" y="4755480"/>
            <a:ext cx="4738795" cy="4738688"/>
            <a:chOff x="0" y="0"/>
            <a:chExt cx="1248078" cy="1248049"/>
          </a:xfrm>
        </p:grpSpPr>
        <p:sp>
          <p:nvSpPr>
            <p:cNvPr id="453" name="Google Shape;453;p12"/>
            <p:cNvSpPr/>
            <p:nvPr/>
          </p:nvSpPr>
          <p:spPr>
            <a:xfrm>
              <a:off x="0" y="0"/>
              <a:ext cx="1248078" cy="1248049"/>
            </a:xfrm>
            <a:custGeom>
              <a:rect b="b" l="l" r="r" t="t"/>
              <a:pathLst>
                <a:path extrusionOk="0" h="1248049" w="1248078">
                  <a:moveTo>
                    <a:pt x="0" y="0"/>
                  </a:moveTo>
                  <a:lnTo>
                    <a:pt x="1248078" y="0"/>
                  </a:lnTo>
                  <a:lnTo>
                    <a:pt x="1248078" y="1248049"/>
                  </a:lnTo>
                  <a:lnTo>
                    <a:pt x="0" y="1248049"/>
                  </a:lnTo>
                  <a:close/>
                </a:path>
              </a:pathLst>
            </a:custGeom>
            <a:solidFill>
              <a:srgbClr val="CF4432"/>
            </a:solidFill>
            <a:ln>
              <a:noFill/>
            </a:ln>
          </p:spPr>
        </p:sp>
        <p:sp>
          <p:nvSpPr>
            <p:cNvPr id="454" name="Google Shape;454;p12"/>
            <p:cNvSpPr txBox="1"/>
            <p:nvPr/>
          </p:nvSpPr>
          <p:spPr>
            <a:xfrm>
              <a:off x="0" y="19050"/>
              <a:ext cx="1248078" cy="1228999"/>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5" name="Google Shape;455;p12"/>
          <p:cNvSpPr txBox="1"/>
          <p:nvPr/>
        </p:nvSpPr>
        <p:spPr>
          <a:xfrm>
            <a:off x="0" y="1988611"/>
            <a:ext cx="18192782" cy="1270685"/>
          </a:xfrm>
          <a:prstGeom prst="rect">
            <a:avLst/>
          </a:prstGeom>
          <a:noFill/>
          <a:ln>
            <a:noFill/>
          </a:ln>
        </p:spPr>
        <p:txBody>
          <a:bodyPr anchorCtr="0" anchor="t" bIns="0" lIns="0" spcFirstLastPara="1" rIns="0" wrap="square" tIns="0">
            <a:spAutoFit/>
          </a:bodyPr>
          <a:lstStyle/>
          <a:p>
            <a:pPr indent="0" lvl="0" marL="0" marR="0" rtl="0" algn="ctr">
              <a:lnSpc>
                <a:spcPct val="104008"/>
              </a:lnSpc>
              <a:spcBef>
                <a:spcPts val="0"/>
              </a:spcBef>
              <a:spcAft>
                <a:spcPts val="0"/>
              </a:spcAft>
              <a:buNone/>
            </a:pPr>
            <a:r>
              <a:rPr b="1" i="0" lang="en-US" sz="8158" u="none" cap="none" strike="noStrike">
                <a:solidFill>
                  <a:srgbClr val="141519"/>
                </a:solidFill>
                <a:latin typeface="Arial"/>
                <a:ea typeface="Arial"/>
                <a:cs typeface="Arial"/>
                <a:sym typeface="Arial"/>
              </a:rPr>
              <a:t>ANNOY - why? what? who?</a:t>
            </a:r>
            <a:endParaRPr/>
          </a:p>
        </p:txBody>
      </p:sp>
      <p:sp>
        <p:nvSpPr>
          <p:cNvPr id="456" name="Google Shape;456;p12"/>
          <p:cNvSpPr/>
          <p:nvPr/>
        </p:nvSpPr>
        <p:spPr>
          <a:xfrm rot="-2589532">
            <a:off x="1981597" y="3193689"/>
            <a:ext cx="928949" cy="422249"/>
          </a:xfrm>
          <a:custGeom>
            <a:rect b="b" l="l" r="r" t="t"/>
            <a:pathLst>
              <a:path extrusionOk="0" h="422249" w="928949">
                <a:moveTo>
                  <a:pt x="0" y="0"/>
                </a:moveTo>
                <a:lnTo>
                  <a:pt x="928949" y="0"/>
                </a:lnTo>
                <a:lnTo>
                  <a:pt x="928949" y="422249"/>
                </a:lnTo>
                <a:lnTo>
                  <a:pt x="0" y="422249"/>
                </a:lnTo>
                <a:lnTo>
                  <a:pt x="0" y="0"/>
                </a:lnTo>
                <a:close/>
              </a:path>
            </a:pathLst>
          </a:custGeom>
          <a:blipFill rotWithShape="1">
            <a:blip r:embed="rId3">
              <a:alphaModFix/>
            </a:blip>
            <a:stretch>
              <a:fillRect b="0" l="0" r="0" t="0"/>
            </a:stretch>
          </a:blipFill>
          <a:ln>
            <a:noFill/>
          </a:ln>
        </p:spPr>
      </p:sp>
      <p:sp>
        <p:nvSpPr>
          <p:cNvPr id="457" name="Google Shape;457;p12"/>
          <p:cNvSpPr/>
          <p:nvPr/>
        </p:nvSpPr>
        <p:spPr>
          <a:xfrm>
            <a:off x="323826" y="7440909"/>
            <a:ext cx="5546570" cy="1365720"/>
          </a:xfrm>
          <a:custGeom>
            <a:rect b="b" l="l" r="r" t="t"/>
            <a:pathLst>
              <a:path extrusionOk="0" h="1365720" w="5546570">
                <a:moveTo>
                  <a:pt x="0" y="0"/>
                </a:moveTo>
                <a:lnTo>
                  <a:pt x="5546570" y="0"/>
                </a:lnTo>
                <a:lnTo>
                  <a:pt x="5546570" y="1365719"/>
                </a:lnTo>
                <a:lnTo>
                  <a:pt x="0" y="1365719"/>
                </a:lnTo>
                <a:lnTo>
                  <a:pt x="0" y="0"/>
                </a:lnTo>
                <a:close/>
              </a:path>
            </a:pathLst>
          </a:custGeom>
          <a:blipFill rotWithShape="1">
            <a:blip r:embed="rId4">
              <a:alphaModFix/>
            </a:blip>
            <a:stretch>
              <a:fillRect b="0" l="-749" r="-749" t="0"/>
            </a:stretch>
          </a:blipFill>
          <a:ln>
            <a:noFill/>
          </a:ln>
        </p:spPr>
      </p:sp>
      <p:sp>
        <p:nvSpPr>
          <p:cNvPr id="458" name="Google Shape;458;p12"/>
          <p:cNvSpPr/>
          <p:nvPr/>
        </p:nvSpPr>
        <p:spPr>
          <a:xfrm>
            <a:off x="5648656" y="3968681"/>
            <a:ext cx="10969370" cy="517867"/>
          </a:xfrm>
          <a:custGeom>
            <a:rect b="b" l="l" r="r" t="t"/>
            <a:pathLst>
              <a:path extrusionOk="0" h="517867" w="10969370">
                <a:moveTo>
                  <a:pt x="0" y="0"/>
                </a:moveTo>
                <a:lnTo>
                  <a:pt x="10969370" y="0"/>
                </a:lnTo>
                <a:lnTo>
                  <a:pt x="10969370" y="517867"/>
                </a:lnTo>
                <a:lnTo>
                  <a:pt x="0" y="517867"/>
                </a:lnTo>
                <a:lnTo>
                  <a:pt x="0" y="0"/>
                </a:lnTo>
                <a:close/>
              </a:path>
            </a:pathLst>
          </a:custGeom>
          <a:blipFill rotWithShape="1">
            <a:blip r:embed="rId5">
              <a:alphaModFix/>
            </a:blip>
            <a:stretch>
              <a:fillRect b="0" l="0" r="0" t="0"/>
            </a:stretch>
          </a:blipFill>
          <a:ln>
            <a:noFill/>
          </a:ln>
        </p:spPr>
      </p:sp>
      <p:sp>
        <p:nvSpPr>
          <p:cNvPr id="459" name="Google Shape;459;p12"/>
          <p:cNvSpPr/>
          <p:nvPr/>
        </p:nvSpPr>
        <p:spPr>
          <a:xfrm rot="10800000">
            <a:off x="5648656" y="3794999"/>
            <a:ext cx="1491779" cy="865232"/>
          </a:xfrm>
          <a:custGeom>
            <a:rect b="b" l="l" r="r" t="t"/>
            <a:pathLst>
              <a:path extrusionOk="0" h="865232" w="1491779">
                <a:moveTo>
                  <a:pt x="0" y="0"/>
                </a:moveTo>
                <a:lnTo>
                  <a:pt x="1491779" y="0"/>
                </a:lnTo>
                <a:lnTo>
                  <a:pt x="1491779" y="865231"/>
                </a:lnTo>
                <a:lnTo>
                  <a:pt x="0" y="865231"/>
                </a:lnTo>
                <a:lnTo>
                  <a:pt x="0" y="0"/>
                </a:lnTo>
                <a:close/>
              </a:path>
            </a:pathLst>
          </a:custGeom>
          <a:blipFill rotWithShape="1">
            <a:blip r:embed="rId6">
              <a:alphaModFix/>
            </a:blip>
            <a:stretch>
              <a:fillRect b="0" l="0" r="0" t="0"/>
            </a:stretch>
          </a:blipFill>
          <a:ln>
            <a:noFill/>
          </a:ln>
        </p:spPr>
      </p:sp>
      <p:sp>
        <p:nvSpPr>
          <p:cNvPr id="460" name="Google Shape;460;p12"/>
          <p:cNvSpPr/>
          <p:nvPr/>
        </p:nvSpPr>
        <p:spPr>
          <a:xfrm>
            <a:off x="6851778" y="5212659"/>
            <a:ext cx="3824330" cy="3824330"/>
          </a:xfrm>
          <a:custGeom>
            <a:rect b="b" l="l" r="r" t="t"/>
            <a:pathLst>
              <a:path extrusionOk="0" h="3824330" w="3824330">
                <a:moveTo>
                  <a:pt x="0" y="0"/>
                </a:moveTo>
                <a:lnTo>
                  <a:pt x="3824330" y="0"/>
                </a:lnTo>
                <a:lnTo>
                  <a:pt x="3824330" y="3824330"/>
                </a:lnTo>
                <a:lnTo>
                  <a:pt x="0" y="3824330"/>
                </a:lnTo>
                <a:lnTo>
                  <a:pt x="0" y="0"/>
                </a:lnTo>
                <a:close/>
              </a:path>
            </a:pathLst>
          </a:custGeom>
          <a:blipFill rotWithShape="1">
            <a:blip r:embed="rId7">
              <a:alphaModFix/>
            </a:blip>
            <a:stretch>
              <a:fillRect b="0" l="0" r="0" t="0"/>
            </a:stretch>
          </a:blipFill>
          <a:ln>
            <a:noFill/>
          </a:ln>
        </p:spPr>
      </p:sp>
      <p:sp>
        <p:nvSpPr>
          <p:cNvPr id="461" name="Google Shape;461;p12"/>
          <p:cNvSpPr/>
          <p:nvPr/>
        </p:nvSpPr>
        <p:spPr>
          <a:xfrm>
            <a:off x="12486026" y="5362848"/>
            <a:ext cx="4439899" cy="3353701"/>
          </a:xfrm>
          <a:custGeom>
            <a:rect b="b" l="l" r="r" t="t"/>
            <a:pathLst>
              <a:path extrusionOk="0" h="3353701" w="4439899">
                <a:moveTo>
                  <a:pt x="0" y="0"/>
                </a:moveTo>
                <a:lnTo>
                  <a:pt x="4439899" y="0"/>
                </a:lnTo>
                <a:lnTo>
                  <a:pt x="4439899" y="3353701"/>
                </a:lnTo>
                <a:lnTo>
                  <a:pt x="0" y="3353701"/>
                </a:lnTo>
                <a:lnTo>
                  <a:pt x="0" y="0"/>
                </a:lnTo>
                <a:close/>
              </a:path>
            </a:pathLst>
          </a:custGeom>
          <a:blipFill rotWithShape="1">
            <a:blip r:embed="rId8">
              <a:alphaModFix/>
            </a:blip>
            <a:stretch>
              <a:fillRect b="-263412" l="0" r="-371742" t="-377822"/>
            </a:stretch>
          </a:blipFill>
          <a:ln>
            <a:noFill/>
          </a:ln>
        </p:spPr>
      </p:sp>
      <p:sp>
        <p:nvSpPr>
          <p:cNvPr id="462" name="Google Shape;462;p12"/>
          <p:cNvSpPr txBox="1"/>
          <p:nvPr/>
        </p:nvSpPr>
        <p:spPr>
          <a:xfrm rot="1010162">
            <a:off x="223283" y="3692559"/>
            <a:ext cx="4072868" cy="654956"/>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b="0" i="0" lang="en-US" sz="1876" u="none" cap="none" strike="noStrike">
                <a:solidFill>
                  <a:srgbClr val="141519"/>
                </a:solidFill>
                <a:latin typeface="Schoolbell"/>
                <a:ea typeface="Schoolbell"/>
                <a:cs typeface="Schoolbell"/>
                <a:sym typeface="Schoolbell"/>
              </a:rPr>
              <a:t>Approximate Nearest Neighbours</a:t>
            </a:r>
            <a:endParaRPr/>
          </a:p>
          <a:p>
            <a:pPr indent="0" lvl="0" marL="0" marR="0" rtl="0" algn="ctr">
              <a:lnSpc>
                <a:spcPct val="139978"/>
              </a:lnSpc>
              <a:spcBef>
                <a:spcPts val="0"/>
              </a:spcBef>
              <a:spcAft>
                <a:spcPts val="0"/>
              </a:spcAft>
              <a:buNone/>
            </a:pPr>
            <a:r>
              <a:rPr b="0" i="0" lang="en-US" sz="1876" u="none" cap="none" strike="noStrike">
                <a:solidFill>
                  <a:srgbClr val="141519"/>
                </a:solidFill>
                <a:latin typeface="Schoolbell"/>
                <a:ea typeface="Schoolbell"/>
                <a:cs typeface="Schoolbell"/>
                <a:sym typeface="Schoolbell"/>
              </a:rPr>
              <a:t>Oh Yeah!</a:t>
            </a:r>
            <a:endParaRPr/>
          </a:p>
        </p:txBody>
      </p:sp>
      <p:sp>
        <p:nvSpPr>
          <p:cNvPr id="463" name="Google Shape;463;p12"/>
          <p:cNvSpPr txBox="1"/>
          <p:nvPr/>
        </p:nvSpPr>
        <p:spPr>
          <a:xfrm>
            <a:off x="323078" y="5076825"/>
            <a:ext cx="5265291" cy="1960212"/>
          </a:xfrm>
          <a:prstGeom prst="rect">
            <a:avLst/>
          </a:prstGeom>
          <a:noFill/>
          <a:ln>
            <a:noFill/>
          </a:ln>
        </p:spPr>
        <p:txBody>
          <a:bodyPr anchorCtr="0" anchor="t" bIns="0" lIns="0" spcFirstLastPara="1" rIns="0" wrap="square" tIns="0">
            <a:spAutoFit/>
          </a:bodyPr>
          <a:lstStyle/>
          <a:p>
            <a:pPr indent="-170160" lvl="1" marL="340321" marR="0" rtl="0" algn="just">
              <a:lnSpc>
                <a:spcPct val="139974"/>
              </a:lnSpc>
              <a:spcBef>
                <a:spcPts val="0"/>
              </a:spcBef>
              <a:spcAft>
                <a:spcPts val="0"/>
              </a:spcAft>
              <a:buClr>
                <a:srgbClr val="000000"/>
              </a:buClr>
              <a:buSzPts val="1576"/>
              <a:buFont typeface="Arial"/>
              <a:buChar char="•"/>
            </a:pPr>
            <a:r>
              <a:rPr b="0" i="0" lang="en-US" sz="1576" u="none" cap="none" strike="noStrike">
                <a:solidFill>
                  <a:srgbClr val="000000"/>
                </a:solidFill>
                <a:latin typeface="Arial"/>
                <a:ea typeface="Arial"/>
                <a:cs typeface="Arial"/>
                <a:sym typeface="Arial"/>
              </a:rPr>
              <a:t>Approximate Near Neighbour Oh Yeah! (ANNOY) an open-source C++ library that uses algorithms to search for approximate nearest neighbors in high-dimensional spaces.</a:t>
            </a:r>
            <a:endParaRPr/>
          </a:p>
          <a:p>
            <a:pPr indent="-170160" lvl="1" marL="340321" marR="0" rtl="0" algn="just">
              <a:lnSpc>
                <a:spcPct val="139974"/>
              </a:lnSpc>
              <a:spcBef>
                <a:spcPts val="0"/>
              </a:spcBef>
              <a:spcAft>
                <a:spcPts val="0"/>
              </a:spcAft>
              <a:buClr>
                <a:srgbClr val="000000"/>
              </a:buClr>
              <a:buSzPts val="1576"/>
              <a:buFont typeface="Arial"/>
              <a:buChar char="•"/>
            </a:pPr>
            <a:r>
              <a:rPr b="0" i="0" lang="en-US" sz="1576" u="none" cap="none" strike="noStrike">
                <a:solidFill>
                  <a:srgbClr val="000000"/>
                </a:solidFill>
                <a:latin typeface="Arial"/>
                <a:ea typeface="Arial"/>
                <a:cs typeface="Arial"/>
                <a:sym typeface="Arial"/>
              </a:rPr>
              <a:t>It's designed by Erik Bernhardsson in 2015, working at that time at Spotify, to be fast and memory-efficient, and is often used for large-scale, static datasets.</a:t>
            </a:r>
            <a:endParaRPr/>
          </a:p>
        </p:txBody>
      </p:sp>
      <p:sp>
        <p:nvSpPr>
          <p:cNvPr id="464" name="Google Shape;464;p12"/>
          <p:cNvSpPr txBox="1"/>
          <p:nvPr/>
        </p:nvSpPr>
        <p:spPr>
          <a:xfrm rot="-248705">
            <a:off x="5358511" y="3494876"/>
            <a:ext cx="1962608" cy="311132"/>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1812" u="none" cap="none" strike="noStrike">
                <a:solidFill>
                  <a:srgbClr val="141519"/>
                </a:solidFill>
                <a:latin typeface="Schoolbell"/>
                <a:ea typeface="Schoolbell"/>
                <a:cs typeface="Schoolbell"/>
                <a:sym typeface="Schoolbell"/>
              </a:rPr>
              <a:t>Cosine Similarity??</a:t>
            </a:r>
            <a:endParaRPr/>
          </a:p>
        </p:txBody>
      </p:sp>
      <p:sp>
        <p:nvSpPr>
          <p:cNvPr id="465" name="Google Shape;465;p12"/>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9">
              <a:alphaModFix/>
            </a:blip>
            <a:stretch>
              <a:fillRect b="0" l="0" r="0" t="0"/>
            </a:stretch>
          </a:blipFill>
          <a:ln>
            <a:noFill/>
          </a:ln>
        </p:spPr>
      </p:sp>
      <p:sp>
        <p:nvSpPr>
          <p:cNvPr id="466" name="Google Shape;466;p12"/>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470" name="Shape 470"/>
        <p:cNvGrpSpPr/>
        <p:nvPr/>
      </p:nvGrpSpPr>
      <p:grpSpPr>
        <a:xfrm>
          <a:off x="0" y="0"/>
          <a:ext cx="0" cy="0"/>
          <a:chOff x="0" y="0"/>
          <a:chExt cx="0" cy="0"/>
        </a:xfrm>
      </p:grpSpPr>
      <p:grpSp>
        <p:nvGrpSpPr>
          <p:cNvPr id="471" name="Google Shape;471;p13"/>
          <p:cNvGrpSpPr/>
          <p:nvPr/>
        </p:nvGrpSpPr>
        <p:grpSpPr>
          <a:xfrm>
            <a:off x="9144000" y="5143500"/>
            <a:ext cx="9144000" cy="5143500"/>
            <a:chOff x="0" y="0"/>
            <a:chExt cx="2408296" cy="1354667"/>
          </a:xfrm>
        </p:grpSpPr>
        <p:sp>
          <p:nvSpPr>
            <p:cNvPr id="472" name="Google Shape;472;p13"/>
            <p:cNvSpPr/>
            <p:nvPr/>
          </p:nvSpPr>
          <p:spPr>
            <a:xfrm>
              <a:off x="0" y="0"/>
              <a:ext cx="2408296" cy="1354667"/>
            </a:xfrm>
            <a:custGeom>
              <a:rect b="b" l="l" r="r" t="t"/>
              <a:pathLst>
                <a:path extrusionOk="0" h="1354667" w="2408296">
                  <a:moveTo>
                    <a:pt x="0" y="0"/>
                  </a:moveTo>
                  <a:lnTo>
                    <a:pt x="2408296" y="0"/>
                  </a:lnTo>
                  <a:lnTo>
                    <a:pt x="2408296" y="1354667"/>
                  </a:lnTo>
                  <a:lnTo>
                    <a:pt x="0" y="1354667"/>
                  </a:lnTo>
                  <a:close/>
                </a:path>
              </a:pathLst>
            </a:custGeom>
            <a:solidFill>
              <a:srgbClr val="CF4432"/>
            </a:solidFill>
            <a:ln>
              <a:noFill/>
            </a:ln>
          </p:spPr>
        </p:sp>
        <p:sp>
          <p:nvSpPr>
            <p:cNvPr id="473" name="Google Shape;473;p13"/>
            <p:cNvSpPr txBox="1"/>
            <p:nvPr/>
          </p:nvSpPr>
          <p:spPr>
            <a:xfrm>
              <a:off x="0" y="57150"/>
              <a:ext cx="2408296"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4" name="Google Shape;474;p13"/>
          <p:cNvGrpSpPr/>
          <p:nvPr/>
        </p:nvGrpSpPr>
        <p:grpSpPr>
          <a:xfrm>
            <a:off x="0" y="0"/>
            <a:ext cx="9144000" cy="5143500"/>
            <a:chOff x="0" y="0"/>
            <a:chExt cx="2408296" cy="1354667"/>
          </a:xfrm>
        </p:grpSpPr>
        <p:sp>
          <p:nvSpPr>
            <p:cNvPr id="475" name="Google Shape;475;p13"/>
            <p:cNvSpPr/>
            <p:nvPr/>
          </p:nvSpPr>
          <p:spPr>
            <a:xfrm>
              <a:off x="0" y="0"/>
              <a:ext cx="2408296" cy="1354667"/>
            </a:xfrm>
            <a:custGeom>
              <a:rect b="b" l="l" r="r" t="t"/>
              <a:pathLst>
                <a:path extrusionOk="0" h="1354667" w="2408296">
                  <a:moveTo>
                    <a:pt x="0" y="0"/>
                  </a:moveTo>
                  <a:lnTo>
                    <a:pt x="2408296" y="0"/>
                  </a:lnTo>
                  <a:lnTo>
                    <a:pt x="2408296" y="1354667"/>
                  </a:lnTo>
                  <a:lnTo>
                    <a:pt x="0" y="1354667"/>
                  </a:lnTo>
                  <a:close/>
                </a:path>
              </a:pathLst>
            </a:custGeom>
            <a:solidFill>
              <a:srgbClr val="202020"/>
            </a:solidFill>
            <a:ln>
              <a:noFill/>
            </a:ln>
          </p:spPr>
        </p:sp>
        <p:sp>
          <p:nvSpPr>
            <p:cNvPr id="476" name="Google Shape;476;p13"/>
            <p:cNvSpPr txBox="1"/>
            <p:nvPr/>
          </p:nvSpPr>
          <p:spPr>
            <a:xfrm>
              <a:off x="0" y="57150"/>
              <a:ext cx="2408296"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7" name="Google Shape;477;p13"/>
          <p:cNvSpPr/>
          <p:nvPr/>
        </p:nvSpPr>
        <p:spPr>
          <a:xfrm>
            <a:off x="7934968" y="0"/>
            <a:ext cx="10353032" cy="5143500"/>
          </a:xfrm>
          <a:custGeom>
            <a:rect b="b" l="l" r="r" t="t"/>
            <a:pathLst>
              <a:path extrusionOk="0" h="811417" w="1633251">
                <a:moveTo>
                  <a:pt x="0" y="0"/>
                </a:moveTo>
                <a:lnTo>
                  <a:pt x="1633251" y="0"/>
                </a:lnTo>
                <a:lnTo>
                  <a:pt x="1633251" y="811417"/>
                </a:lnTo>
                <a:lnTo>
                  <a:pt x="0" y="811417"/>
                </a:lnTo>
                <a:close/>
              </a:path>
            </a:pathLst>
          </a:custGeom>
          <a:blipFill rotWithShape="1">
            <a:blip r:embed="rId3">
              <a:alphaModFix/>
            </a:blip>
            <a:stretch>
              <a:fillRect b="-318" l="0" r="0" t="-319"/>
            </a:stretch>
          </a:blipFill>
          <a:ln>
            <a:noFill/>
          </a:ln>
        </p:spPr>
      </p:sp>
      <p:sp>
        <p:nvSpPr>
          <p:cNvPr id="478" name="Google Shape;478;p13"/>
          <p:cNvSpPr/>
          <p:nvPr/>
        </p:nvSpPr>
        <p:spPr>
          <a:xfrm>
            <a:off x="16022489" y="5572335"/>
            <a:ext cx="1507719" cy="4285830"/>
          </a:xfrm>
          <a:custGeom>
            <a:rect b="b" l="l" r="r" t="t"/>
            <a:pathLst>
              <a:path extrusionOk="0" h="4285830" w="1507719">
                <a:moveTo>
                  <a:pt x="0" y="0"/>
                </a:moveTo>
                <a:lnTo>
                  <a:pt x="1507718" y="0"/>
                </a:lnTo>
                <a:lnTo>
                  <a:pt x="1507718" y="4285830"/>
                </a:lnTo>
                <a:lnTo>
                  <a:pt x="0" y="4285830"/>
                </a:lnTo>
                <a:lnTo>
                  <a:pt x="0" y="0"/>
                </a:lnTo>
                <a:close/>
              </a:path>
            </a:pathLst>
          </a:custGeom>
          <a:blipFill rotWithShape="1">
            <a:blip r:embed="rId4">
              <a:alphaModFix/>
            </a:blip>
            <a:stretch>
              <a:fillRect b="0" l="0" r="0" t="0"/>
            </a:stretch>
          </a:blipFill>
          <a:ln>
            <a:noFill/>
          </a:ln>
        </p:spPr>
      </p:sp>
      <p:sp>
        <p:nvSpPr>
          <p:cNvPr id="479" name="Google Shape;479;p13"/>
          <p:cNvSpPr/>
          <p:nvPr/>
        </p:nvSpPr>
        <p:spPr>
          <a:xfrm>
            <a:off x="488382" y="7106289"/>
            <a:ext cx="8167236" cy="1217921"/>
          </a:xfrm>
          <a:custGeom>
            <a:rect b="b" l="l" r="r" t="t"/>
            <a:pathLst>
              <a:path extrusionOk="0" h="1217921" w="8167236">
                <a:moveTo>
                  <a:pt x="0" y="0"/>
                </a:moveTo>
                <a:lnTo>
                  <a:pt x="8167236" y="0"/>
                </a:lnTo>
                <a:lnTo>
                  <a:pt x="8167236" y="1217922"/>
                </a:lnTo>
                <a:lnTo>
                  <a:pt x="0" y="1217922"/>
                </a:lnTo>
                <a:lnTo>
                  <a:pt x="0" y="0"/>
                </a:lnTo>
                <a:close/>
              </a:path>
            </a:pathLst>
          </a:custGeom>
          <a:blipFill rotWithShape="1">
            <a:blip r:embed="rId5">
              <a:alphaModFix/>
            </a:blip>
            <a:stretch>
              <a:fillRect b="0" l="0" r="0" t="0"/>
            </a:stretch>
          </a:blipFill>
          <a:ln>
            <a:noFill/>
          </a:ln>
        </p:spPr>
      </p:sp>
      <p:sp>
        <p:nvSpPr>
          <p:cNvPr id="480" name="Google Shape;480;p13"/>
          <p:cNvSpPr txBox="1"/>
          <p:nvPr/>
        </p:nvSpPr>
        <p:spPr>
          <a:xfrm>
            <a:off x="726945" y="1522556"/>
            <a:ext cx="6488924" cy="2347010"/>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8158" u="none" cap="none" strike="noStrike">
                <a:solidFill>
                  <a:srgbClr val="EBEBEB"/>
                </a:solidFill>
                <a:latin typeface="Arial"/>
                <a:ea typeface="Arial"/>
                <a:cs typeface="Arial"/>
                <a:sym typeface="Arial"/>
              </a:rPr>
              <a:t>Performance Evaluation</a:t>
            </a:r>
            <a:endParaRPr/>
          </a:p>
        </p:txBody>
      </p:sp>
      <p:sp>
        <p:nvSpPr>
          <p:cNvPr id="481" name="Google Shape;481;p13"/>
          <p:cNvSpPr txBox="1"/>
          <p:nvPr/>
        </p:nvSpPr>
        <p:spPr>
          <a:xfrm>
            <a:off x="11399912" y="6364130"/>
            <a:ext cx="2366665" cy="2521265"/>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5-fold </a:t>
            </a:r>
            <a:endParaRPr/>
          </a:p>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cross </a:t>
            </a:r>
            <a:endParaRPr/>
          </a:p>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validation:</a:t>
            </a:r>
            <a:endParaRPr/>
          </a:p>
        </p:txBody>
      </p:sp>
    </p:spTree>
  </p:cSld>
  <p:clrMapOvr>
    <a:masterClrMapping/>
  </p:clrMapOvr>
  <p:transition spd="slow">
    <p:circl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5" name="Shape 485"/>
        <p:cNvGrpSpPr/>
        <p:nvPr/>
      </p:nvGrpSpPr>
      <p:grpSpPr>
        <a:xfrm>
          <a:off x="0" y="0"/>
          <a:ext cx="0" cy="0"/>
          <a:chOff x="0" y="0"/>
          <a:chExt cx="0" cy="0"/>
        </a:xfrm>
      </p:grpSpPr>
      <p:sp>
        <p:nvSpPr>
          <p:cNvPr id="486" name="Google Shape;486;p14"/>
          <p:cNvSpPr/>
          <p:nvPr/>
        </p:nvSpPr>
        <p:spPr>
          <a:xfrm>
            <a:off x="0" y="7494995"/>
            <a:ext cx="14138142" cy="2792005"/>
          </a:xfrm>
          <a:custGeom>
            <a:rect b="b" l="l" r="r" t="t"/>
            <a:pathLst>
              <a:path extrusionOk="0" h="324027" w="1640808">
                <a:moveTo>
                  <a:pt x="0" y="0"/>
                </a:moveTo>
                <a:lnTo>
                  <a:pt x="1640808" y="0"/>
                </a:lnTo>
                <a:lnTo>
                  <a:pt x="1640808" y="324027"/>
                </a:lnTo>
                <a:lnTo>
                  <a:pt x="0" y="324027"/>
                </a:lnTo>
                <a:close/>
              </a:path>
            </a:pathLst>
          </a:custGeom>
          <a:blipFill rotWithShape="1">
            <a:blip r:embed="rId3">
              <a:alphaModFix/>
            </a:blip>
            <a:stretch>
              <a:fillRect b="-329305" l="0" r="0" t="-329305"/>
            </a:stretch>
          </a:blipFill>
          <a:ln>
            <a:noFill/>
          </a:ln>
        </p:spPr>
      </p:sp>
      <p:grpSp>
        <p:nvGrpSpPr>
          <p:cNvPr id="487" name="Google Shape;487;p14"/>
          <p:cNvGrpSpPr/>
          <p:nvPr/>
        </p:nvGrpSpPr>
        <p:grpSpPr>
          <a:xfrm>
            <a:off x="15154957" y="711710"/>
            <a:ext cx="2104343" cy="526559"/>
            <a:chOff x="0" y="-38100"/>
            <a:chExt cx="1776404" cy="444500"/>
          </a:xfrm>
        </p:grpSpPr>
        <p:sp>
          <p:nvSpPr>
            <p:cNvPr id="488" name="Google Shape;488;p14"/>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0" name="Google Shape;490;p14"/>
          <p:cNvGrpSpPr/>
          <p:nvPr/>
        </p:nvGrpSpPr>
        <p:grpSpPr>
          <a:xfrm>
            <a:off x="14138142" y="0"/>
            <a:ext cx="4149858" cy="10287000"/>
            <a:chOff x="0" y="0"/>
            <a:chExt cx="1092967" cy="2709333"/>
          </a:xfrm>
        </p:grpSpPr>
        <p:sp>
          <p:nvSpPr>
            <p:cNvPr id="491" name="Google Shape;491;p14"/>
            <p:cNvSpPr/>
            <p:nvPr/>
          </p:nvSpPr>
          <p:spPr>
            <a:xfrm>
              <a:off x="0" y="0"/>
              <a:ext cx="1092967" cy="2709333"/>
            </a:xfrm>
            <a:custGeom>
              <a:rect b="b" l="l" r="r" t="t"/>
              <a:pathLst>
                <a:path extrusionOk="0" h="2709333" w="1092967">
                  <a:moveTo>
                    <a:pt x="0" y="0"/>
                  </a:moveTo>
                  <a:lnTo>
                    <a:pt x="1092967" y="0"/>
                  </a:lnTo>
                  <a:lnTo>
                    <a:pt x="1092967" y="2709333"/>
                  </a:lnTo>
                  <a:lnTo>
                    <a:pt x="0" y="2709333"/>
                  </a:lnTo>
                  <a:close/>
                </a:path>
              </a:pathLst>
            </a:custGeom>
            <a:solidFill>
              <a:srgbClr val="EBEBEB"/>
            </a:solidFill>
            <a:ln>
              <a:noFill/>
            </a:ln>
          </p:spPr>
        </p:sp>
        <p:sp>
          <p:nvSpPr>
            <p:cNvPr id="492" name="Google Shape;492;p14"/>
            <p:cNvSpPr txBox="1"/>
            <p:nvPr/>
          </p:nvSpPr>
          <p:spPr>
            <a:xfrm>
              <a:off x="0" y="19050"/>
              <a:ext cx="1092967"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14"/>
          <p:cNvSpPr/>
          <p:nvPr/>
        </p:nvSpPr>
        <p:spPr>
          <a:xfrm>
            <a:off x="15580550" y="354339"/>
            <a:ext cx="1089006" cy="1089006"/>
          </a:xfrm>
          <a:custGeom>
            <a:rect b="b" l="l" r="r" t="t"/>
            <a:pathLst>
              <a:path extrusionOk="0" h="1089006" w="1089006">
                <a:moveTo>
                  <a:pt x="0" y="0"/>
                </a:moveTo>
                <a:lnTo>
                  <a:pt x="1089006" y="0"/>
                </a:lnTo>
                <a:lnTo>
                  <a:pt x="1089006" y="1089006"/>
                </a:lnTo>
                <a:lnTo>
                  <a:pt x="0" y="1089006"/>
                </a:lnTo>
                <a:lnTo>
                  <a:pt x="0" y="0"/>
                </a:lnTo>
                <a:close/>
              </a:path>
            </a:pathLst>
          </a:custGeom>
          <a:blipFill rotWithShape="1">
            <a:blip r:embed="rId4">
              <a:alphaModFix/>
            </a:blip>
            <a:stretch>
              <a:fillRect b="0" l="0" r="0" t="0"/>
            </a:stretch>
          </a:blipFill>
          <a:ln>
            <a:noFill/>
          </a:ln>
        </p:spPr>
      </p:sp>
      <p:sp>
        <p:nvSpPr>
          <p:cNvPr id="494" name="Google Shape;494;p14"/>
          <p:cNvSpPr txBox="1"/>
          <p:nvPr/>
        </p:nvSpPr>
        <p:spPr>
          <a:xfrm>
            <a:off x="2054482" y="2287657"/>
            <a:ext cx="11849470" cy="2233461"/>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7758" u="none" cap="none" strike="noStrike">
                <a:solidFill>
                  <a:srgbClr val="EBEBEB"/>
                </a:solidFill>
                <a:latin typeface="Arial"/>
                <a:ea typeface="Arial"/>
                <a:cs typeface="Arial"/>
                <a:sym typeface="Arial"/>
              </a:rPr>
              <a:t>NGCF : Neural Graph Collaborative Filtering</a:t>
            </a:r>
            <a:endParaRPr/>
          </a:p>
        </p:txBody>
      </p:sp>
      <p:sp>
        <p:nvSpPr>
          <p:cNvPr id="495" name="Google Shape;495;p14"/>
          <p:cNvSpPr/>
          <p:nvPr/>
        </p:nvSpPr>
        <p:spPr>
          <a:xfrm rot="9635457">
            <a:off x="11252285" y="2205846"/>
            <a:ext cx="928949" cy="422249"/>
          </a:xfrm>
          <a:custGeom>
            <a:rect b="b" l="l" r="r" t="t"/>
            <a:pathLst>
              <a:path extrusionOk="0" h="422249" w="928949">
                <a:moveTo>
                  <a:pt x="0" y="0"/>
                </a:moveTo>
                <a:lnTo>
                  <a:pt x="928949" y="0"/>
                </a:lnTo>
                <a:lnTo>
                  <a:pt x="928949" y="422249"/>
                </a:lnTo>
                <a:lnTo>
                  <a:pt x="0" y="422249"/>
                </a:lnTo>
                <a:lnTo>
                  <a:pt x="0" y="0"/>
                </a:lnTo>
                <a:close/>
              </a:path>
            </a:pathLst>
          </a:custGeom>
          <a:blipFill rotWithShape="1">
            <a:blip r:embed="rId5">
              <a:alphaModFix/>
            </a:blip>
            <a:stretch>
              <a:fillRect b="0" l="0" r="0" t="0"/>
            </a:stretch>
          </a:blipFill>
          <a:ln>
            <a:noFill/>
          </a:ln>
        </p:spPr>
      </p:sp>
      <p:grpSp>
        <p:nvGrpSpPr>
          <p:cNvPr id="496" name="Google Shape;496;p14"/>
          <p:cNvGrpSpPr/>
          <p:nvPr/>
        </p:nvGrpSpPr>
        <p:grpSpPr>
          <a:xfrm>
            <a:off x="3375238" y="640612"/>
            <a:ext cx="1901040" cy="475687"/>
            <a:chOff x="0" y="-38100"/>
            <a:chExt cx="1776404" cy="444500"/>
          </a:xfrm>
        </p:grpSpPr>
        <p:sp>
          <p:nvSpPr>
            <p:cNvPr id="497" name="Google Shape;497;p14"/>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9" name="Google Shape;499;p14"/>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6">
              <a:alphaModFix/>
            </a:blip>
            <a:stretch>
              <a:fillRect b="0" l="0" r="0" t="0"/>
            </a:stretch>
          </a:blipFill>
          <a:ln>
            <a:noFill/>
          </a:ln>
        </p:spPr>
      </p:sp>
      <p:grpSp>
        <p:nvGrpSpPr>
          <p:cNvPr id="500" name="Google Shape;500;p14"/>
          <p:cNvGrpSpPr/>
          <p:nvPr/>
        </p:nvGrpSpPr>
        <p:grpSpPr>
          <a:xfrm>
            <a:off x="5438203" y="642655"/>
            <a:ext cx="1805790" cy="474022"/>
            <a:chOff x="0" y="-38100"/>
            <a:chExt cx="1776404" cy="466309"/>
          </a:xfrm>
        </p:grpSpPr>
        <p:sp>
          <p:nvSpPr>
            <p:cNvPr id="501" name="Google Shape;501;p14"/>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3" name="Google Shape;503;p14"/>
          <p:cNvGrpSpPr/>
          <p:nvPr/>
        </p:nvGrpSpPr>
        <p:grpSpPr>
          <a:xfrm>
            <a:off x="7405918" y="643972"/>
            <a:ext cx="2224890" cy="483012"/>
            <a:chOff x="0" y="-38100"/>
            <a:chExt cx="1776404" cy="385648"/>
          </a:xfrm>
        </p:grpSpPr>
        <p:sp>
          <p:nvSpPr>
            <p:cNvPr id="504" name="Google Shape;504;p14"/>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476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14"/>
          <p:cNvGrpSpPr/>
          <p:nvPr/>
        </p:nvGrpSpPr>
        <p:grpSpPr>
          <a:xfrm>
            <a:off x="9803989" y="647574"/>
            <a:ext cx="1763683" cy="473120"/>
            <a:chOff x="0" y="-38100"/>
            <a:chExt cx="1776404" cy="476532"/>
          </a:xfrm>
        </p:grpSpPr>
        <p:sp>
          <p:nvSpPr>
            <p:cNvPr id="507" name="Google Shape;507;p14"/>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p14"/>
          <p:cNvGrpSpPr/>
          <p:nvPr/>
        </p:nvGrpSpPr>
        <p:grpSpPr>
          <a:xfrm>
            <a:off x="11725700" y="649524"/>
            <a:ext cx="886418" cy="471170"/>
            <a:chOff x="0" y="-38100"/>
            <a:chExt cx="941346" cy="500366"/>
          </a:xfrm>
        </p:grpSpPr>
        <p:sp>
          <p:nvSpPr>
            <p:cNvPr id="510" name="Google Shape;510;p14"/>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2" name="Google Shape;512;p14"/>
          <p:cNvGrpSpPr/>
          <p:nvPr/>
        </p:nvGrpSpPr>
        <p:grpSpPr>
          <a:xfrm>
            <a:off x="12774043" y="650245"/>
            <a:ext cx="1192649" cy="475687"/>
            <a:chOff x="0" y="-38100"/>
            <a:chExt cx="1114456" cy="444500"/>
          </a:xfrm>
        </p:grpSpPr>
        <p:sp>
          <p:nvSpPr>
            <p:cNvPr id="513" name="Google Shape;513;p14"/>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5" name="Google Shape;515;p14"/>
          <p:cNvSpPr txBox="1"/>
          <p:nvPr/>
        </p:nvSpPr>
        <p:spPr>
          <a:xfrm>
            <a:off x="7405918" y="825387"/>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Recommender System</a:t>
            </a:r>
            <a:endParaRPr/>
          </a:p>
        </p:txBody>
      </p:sp>
      <p:cxnSp>
        <p:nvCxnSpPr>
          <p:cNvPr id="516" name="Google Shape;516;p14"/>
          <p:cNvCxnSpPr/>
          <p:nvPr/>
        </p:nvCxnSpPr>
        <p:spPr>
          <a:xfrm flipH="1" rot="10800000">
            <a:off x="5276278" y="899031"/>
            <a:ext cx="161925" cy="4016"/>
          </a:xfrm>
          <a:prstGeom prst="straightConnector1">
            <a:avLst/>
          </a:prstGeom>
          <a:noFill/>
          <a:ln cap="flat" cmpd="sng" w="38100">
            <a:solidFill>
              <a:srgbClr val="EBEBEB"/>
            </a:solidFill>
            <a:prstDash val="solid"/>
            <a:round/>
            <a:headEnd len="sm" w="sm" type="none"/>
            <a:tailEnd len="sm" w="sm" type="none"/>
          </a:ln>
        </p:spPr>
      </p:cxnSp>
      <p:cxnSp>
        <p:nvCxnSpPr>
          <p:cNvPr id="517" name="Google Shape;517;p14"/>
          <p:cNvCxnSpPr/>
          <p:nvPr/>
        </p:nvCxnSpPr>
        <p:spPr>
          <a:xfrm>
            <a:off x="7243993" y="899031"/>
            <a:ext cx="161925" cy="10306"/>
          </a:xfrm>
          <a:prstGeom prst="straightConnector1">
            <a:avLst/>
          </a:prstGeom>
          <a:noFill/>
          <a:ln cap="flat" cmpd="sng" w="38100">
            <a:solidFill>
              <a:srgbClr val="EBEBEB"/>
            </a:solidFill>
            <a:prstDash val="solid"/>
            <a:round/>
            <a:headEnd len="sm" w="sm" type="none"/>
            <a:tailEnd len="sm" w="sm" type="none"/>
          </a:ln>
        </p:spPr>
      </p:cxnSp>
      <p:cxnSp>
        <p:nvCxnSpPr>
          <p:cNvPr id="518" name="Google Shape;518;p14"/>
          <p:cNvCxnSpPr/>
          <p:nvPr/>
        </p:nvCxnSpPr>
        <p:spPr>
          <a:xfrm flipH="1" rot="10800000">
            <a:off x="9630809" y="903048"/>
            <a:ext cx="173181" cy="6290"/>
          </a:xfrm>
          <a:prstGeom prst="straightConnector1">
            <a:avLst/>
          </a:prstGeom>
          <a:noFill/>
          <a:ln cap="flat" cmpd="sng" w="38100">
            <a:solidFill>
              <a:srgbClr val="EBEBEB"/>
            </a:solidFill>
            <a:prstDash val="solid"/>
            <a:round/>
            <a:headEnd len="sm" w="sm" type="none"/>
            <a:tailEnd len="sm" w="sm" type="none"/>
          </a:ln>
        </p:spPr>
      </p:cxnSp>
      <p:cxnSp>
        <p:nvCxnSpPr>
          <p:cNvPr id="519" name="Google Shape;519;p14"/>
          <p:cNvCxnSpPr/>
          <p:nvPr/>
        </p:nvCxnSpPr>
        <p:spPr>
          <a:xfrm>
            <a:off x="11567672" y="903048"/>
            <a:ext cx="158028" cy="0"/>
          </a:xfrm>
          <a:prstGeom prst="straightConnector1">
            <a:avLst/>
          </a:prstGeom>
          <a:noFill/>
          <a:ln cap="flat" cmpd="sng" w="38100">
            <a:solidFill>
              <a:srgbClr val="EBEBEB"/>
            </a:solidFill>
            <a:prstDash val="solid"/>
            <a:round/>
            <a:headEnd len="sm" w="sm" type="none"/>
            <a:tailEnd len="sm" w="sm" type="none"/>
          </a:ln>
        </p:spPr>
      </p:cxnSp>
      <p:cxnSp>
        <p:nvCxnSpPr>
          <p:cNvPr id="520" name="Google Shape;520;p14"/>
          <p:cNvCxnSpPr/>
          <p:nvPr/>
        </p:nvCxnSpPr>
        <p:spPr>
          <a:xfrm>
            <a:off x="12612118" y="903048"/>
            <a:ext cx="161925" cy="5428"/>
          </a:xfrm>
          <a:prstGeom prst="straightConnector1">
            <a:avLst/>
          </a:prstGeom>
          <a:noFill/>
          <a:ln cap="flat" cmpd="sng" w="38100">
            <a:solidFill>
              <a:srgbClr val="EBEBEB"/>
            </a:solidFill>
            <a:prstDash val="solid"/>
            <a:round/>
            <a:headEnd len="sm" w="sm" type="none"/>
            <a:tailEnd len="sm" w="sm" type="none"/>
          </a:ln>
        </p:spPr>
      </p:cxnSp>
      <p:sp>
        <p:nvSpPr>
          <p:cNvPr id="521" name="Google Shape;521;p14"/>
          <p:cNvSpPr/>
          <p:nvPr/>
        </p:nvSpPr>
        <p:spPr>
          <a:xfrm>
            <a:off x="15435106" y="3544145"/>
            <a:ext cx="1174765" cy="780428"/>
          </a:xfrm>
          <a:custGeom>
            <a:rect b="b" l="l" r="r" t="t"/>
            <a:pathLst>
              <a:path extrusionOk="0" h="780428" w="1174765">
                <a:moveTo>
                  <a:pt x="0" y="0"/>
                </a:moveTo>
                <a:lnTo>
                  <a:pt x="1174765" y="0"/>
                </a:lnTo>
                <a:lnTo>
                  <a:pt x="1174765" y="780428"/>
                </a:lnTo>
                <a:lnTo>
                  <a:pt x="0" y="780428"/>
                </a:lnTo>
                <a:lnTo>
                  <a:pt x="0" y="0"/>
                </a:lnTo>
                <a:close/>
              </a:path>
            </a:pathLst>
          </a:custGeom>
          <a:blipFill rotWithShape="1">
            <a:blip r:embed="rId7">
              <a:alphaModFix/>
            </a:blip>
            <a:stretch>
              <a:fillRect b="0" l="0" r="0" t="0"/>
            </a:stretch>
          </a:blipFill>
          <a:ln>
            <a:noFill/>
          </a:ln>
        </p:spPr>
      </p:sp>
      <p:sp>
        <p:nvSpPr>
          <p:cNvPr id="522" name="Google Shape;522;p14"/>
          <p:cNvSpPr/>
          <p:nvPr/>
        </p:nvSpPr>
        <p:spPr>
          <a:xfrm>
            <a:off x="15378143" y="7007599"/>
            <a:ext cx="1454913" cy="487396"/>
          </a:xfrm>
          <a:custGeom>
            <a:rect b="b" l="l" r="r" t="t"/>
            <a:pathLst>
              <a:path extrusionOk="0" h="487396" w="1454913">
                <a:moveTo>
                  <a:pt x="0" y="0"/>
                </a:moveTo>
                <a:lnTo>
                  <a:pt x="1454914" y="0"/>
                </a:lnTo>
                <a:lnTo>
                  <a:pt x="1454914" y="487396"/>
                </a:lnTo>
                <a:lnTo>
                  <a:pt x="0" y="487396"/>
                </a:lnTo>
                <a:lnTo>
                  <a:pt x="0" y="0"/>
                </a:lnTo>
                <a:close/>
              </a:path>
            </a:pathLst>
          </a:custGeom>
          <a:blipFill rotWithShape="1">
            <a:blip r:embed="rId8">
              <a:alphaModFix/>
            </a:blip>
            <a:stretch>
              <a:fillRect b="0" l="0" r="0" t="0"/>
            </a:stretch>
          </a:blipFill>
          <a:ln>
            <a:noFill/>
          </a:ln>
        </p:spPr>
      </p:sp>
      <p:sp>
        <p:nvSpPr>
          <p:cNvPr id="523" name="Google Shape;523;p14"/>
          <p:cNvSpPr txBox="1"/>
          <p:nvPr/>
        </p:nvSpPr>
        <p:spPr>
          <a:xfrm>
            <a:off x="2054482" y="4444918"/>
            <a:ext cx="9929007" cy="1802549"/>
          </a:xfrm>
          <a:prstGeom prst="rect">
            <a:avLst/>
          </a:prstGeom>
          <a:noFill/>
          <a:ln>
            <a:noFill/>
          </a:ln>
        </p:spPr>
        <p:txBody>
          <a:bodyPr anchorCtr="0" anchor="t" bIns="0" lIns="0" spcFirstLastPara="1" rIns="0" wrap="square" tIns="0">
            <a:spAutoFit/>
          </a:bodyPr>
          <a:lstStyle/>
          <a:p>
            <a:pPr indent="-202545" lvl="1" marL="405089" marR="0" rtl="0" algn="just">
              <a:lnSpc>
                <a:spcPct val="155010"/>
              </a:lnSpc>
              <a:spcBef>
                <a:spcPts val="0"/>
              </a:spcBef>
              <a:spcAft>
                <a:spcPts val="0"/>
              </a:spcAft>
              <a:buClr>
                <a:srgbClr val="EBEBEB"/>
              </a:buClr>
              <a:buSzPts val="1876"/>
              <a:buFont typeface="Arial"/>
              <a:buChar char="•"/>
            </a:pPr>
            <a:r>
              <a:rPr b="0" i="0" lang="en-US" sz="1876" u="none" cap="none" strike="noStrike">
                <a:solidFill>
                  <a:srgbClr val="EBEBEB"/>
                </a:solidFill>
                <a:latin typeface="Helvetica Neue"/>
                <a:ea typeface="Helvetica Neue"/>
                <a:cs typeface="Helvetica Neue"/>
                <a:sym typeface="Helvetica Neue"/>
              </a:rPr>
              <a:t>NGCF works by constructing a user-item interaction graph, where users and items are nodes, and interactions form edges. The algorithm then performs multiple layers of embedding propagation, allowing information to flow along the graph edges.</a:t>
            </a:r>
            <a:endParaRPr/>
          </a:p>
          <a:p>
            <a:pPr indent="-202545" lvl="1" marL="405089" marR="0" rtl="0" algn="just">
              <a:lnSpc>
                <a:spcPct val="155010"/>
              </a:lnSpc>
              <a:spcBef>
                <a:spcPts val="0"/>
              </a:spcBef>
              <a:spcAft>
                <a:spcPts val="0"/>
              </a:spcAft>
              <a:buClr>
                <a:srgbClr val="EBEBEB"/>
              </a:buClr>
              <a:buSzPts val="1876"/>
              <a:buFont typeface="Arial"/>
              <a:buChar char="•"/>
            </a:pPr>
            <a:r>
              <a:rPr b="0" i="0" lang="en-US" sz="1876" u="none" cap="none" strike="noStrike">
                <a:solidFill>
                  <a:srgbClr val="EBEBEB"/>
                </a:solidFill>
                <a:latin typeface="Helvetica Neue"/>
                <a:ea typeface="Helvetica Neue"/>
                <a:cs typeface="Helvetica Neue"/>
                <a:sym typeface="Helvetica Neue"/>
              </a:rPr>
              <a:t>Research has shown that NGCF outperforms traditional collaborative filtering methods, achieving significant improvements in recommendation accuracy.</a:t>
            </a:r>
            <a:endParaRPr/>
          </a:p>
        </p:txBody>
      </p:sp>
      <p:sp>
        <p:nvSpPr>
          <p:cNvPr id="524" name="Google Shape;524;p14"/>
          <p:cNvSpPr txBox="1"/>
          <p:nvPr/>
        </p:nvSpPr>
        <p:spPr>
          <a:xfrm>
            <a:off x="14437550" y="1320423"/>
            <a:ext cx="3336100" cy="1184242"/>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b="1" i="0" lang="en-US" sz="1376" u="none" cap="none" strike="noStrike">
                <a:solidFill>
                  <a:srgbClr val="141519"/>
                </a:solidFill>
                <a:latin typeface="Roboto Mono"/>
                <a:ea typeface="Roboto Mono"/>
                <a:cs typeface="Roboto Mono"/>
                <a:sym typeface="Roboto Mono"/>
              </a:rPr>
              <a:t>Uber Eats:</a:t>
            </a:r>
            <a:endParaRPr/>
          </a:p>
          <a:p>
            <a:pPr indent="0" lvl="0" marL="0" marR="0" rtl="0" algn="ctr">
              <a:lnSpc>
                <a:spcPct val="139970"/>
              </a:lnSpc>
              <a:spcBef>
                <a:spcPts val="0"/>
              </a:spcBef>
              <a:spcAft>
                <a:spcPts val="0"/>
              </a:spcAft>
              <a:buNone/>
            </a:pPr>
            <a:r>
              <a:rPr b="0" i="0" lang="en-US" sz="1376" u="none" cap="none" strike="noStrike">
                <a:solidFill>
                  <a:srgbClr val="141519"/>
                </a:solidFill>
                <a:latin typeface="Roboto Mono"/>
                <a:ea typeface="Roboto Mono"/>
                <a:cs typeface="Roboto Mono"/>
                <a:sym typeface="Roboto Mono"/>
              </a:rPr>
              <a:t>Uses GraphSAGE for food discovery, resulting in a 20% improvement in recommendation metrics. </a:t>
            </a:r>
            <a:endParaRPr/>
          </a:p>
        </p:txBody>
      </p:sp>
      <p:sp>
        <p:nvSpPr>
          <p:cNvPr id="525" name="Google Shape;525;p14"/>
          <p:cNvSpPr txBox="1"/>
          <p:nvPr/>
        </p:nvSpPr>
        <p:spPr>
          <a:xfrm>
            <a:off x="14437550" y="4410298"/>
            <a:ext cx="3336100" cy="1422367"/>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b="1" i="0" lang="en-US" sz="1376" u="none" cap="none" strike="noStrike">
                <a:solidFill>
                  <a:srgbClr val="141519"/>
                </a:solidFill>
                <a:latin typeface="Roboto Mono"/>
                <a:ea typeface="Roboto Mono"/>
                <a:cs typeface="Roboto Mono"/>
                <a:sym typeface="Roboto Mono"/>
              </a:rPr>
              <a:t>Meta:</a:t>
            </a:r>
            <a:endParaRPr/>
          </a:p>
          <a:p>
            <a:pPr indent="0" lvl="0" marL="0" marR="0" rtl="0" algn="ctr">
              <a:lnSpc>
                <a:spcPct val="139970"/>
              </a:lnSpc>
              <a:spcBef>
                <a:spcPts val="0"/>
              </a:spcBef>
              <a:spcAft>
                <a:spcPts val="0"/>
              </a:spcAft>
              <a:buNone/>
            </a:pPr>
            <a:r>
              <a:rPr b="0" i="0" lang="en-US" sz="1376" u="none" cap="none" strike="noStrike">
                <a:solidFill>
                  <a:srgbClr val="141519"/>
                </a:solidFill>
                <a:latin typeface="Roboto Mono"/>
                <a:ea typeface="Roboto Mono"/>
                <a:cs typeface="Roboto Mono"/>
                <a:sym typeface="Roboto Mono"/>
              </a:rPr>
              <a:t>Meta uses GNNs to generate social recommendations by analyzing user connections and interactions in their social network.</a:t>
            </a:r>
            <a:endParaRPr/>
          </a:p>
        </p:txBody>
      </p:sp>
      <p:sp>
        <p:nvSpPr>
          <p:cNvPr id="526" name="Google Shape;526;p14"/>
          <p:cNvSpPr txBox="1"/>
          <p:nvPr/>
        </p:nvSpPr>
        <p:spPr>
          <a:xfrm>
            <a:off x="14437550" y="7580720"/>
            <a:ext cx="3336100" cy="1422367"/>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b="1" i="0" lang="en-US" sz="1376" u="none" cap="none" strike="noStrike">
                <a:solidFill>
                  <a:srgbClr val="141519"/>
                </a:solidFill>
                <a:latin typeface="Roboto Mono"/>
                <a:ea typeface="Roboto Mono"/>
                <a:cs typeface="Roboto Mono"/>
                <a:sym typeface="Roboto Mono"/>
              </a:rPr>
              <a:t>Amazon:</a:t>
            </a:r>
            <a:endParaRPr/>
          </a:p>
          <a:p>
            <a:pPr indent="0" lvl="0" marL="0" marR="0" rtl="0" algn="ctr">
              <a:lnSpc>
                <a:spcPct val="139970"/>
              </a:lnSpc>
              <a:spcBef>
                <a:spcPts val="0"/>
              </a:spcBef>
              <a:spcAft>
                <a:spcPts val="0"/>
              </a:spcAft>
              <a:buNone/>
            </a:pPr>
            <a:r>
              <a:rPr b="0" i="0" lang="en-US" sz="1376" u="none" cap="none" strike="noStrike">
                <a:solidFill>
                  <a:srgbClr val="141519"/>
                </a:solidFill>
                <a:latin typeface="Roboto Mono"/>
                <a:ea typeface="Roboto Mono"/>
                <a:cs typeface="Roboto Mono"/>
                <a:sym typeface="Roboto Mono"/>
              </a:rPr>
              <a:t>Amazon uses GNN to generate dual product embeddings for source and target recommendations based on customer purchase patterns</a:t>
            </a:r>
            <a:endParaRPr/>
          </a:p>
        </p:txBody>
      </p:sp>
      <p:sp>
        <p:nvSpPr>
          <p:cNvPr id="527" name="Google Shape;527;p14"/>
          <p:cNvSpPr txBox="1"/>
          <p:nvPr/>
        </p:nvSpPr>
        <p:spPr>
          <a:xfrm rot="1010162">
            <a:off x="10380337" y="1741289"/>
            <a:ext cx="4072868" cy="647034"/>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0" i="0" lang="en-US" sz="3775" u="none" cap="none" strike="noStrike">
                <a:solidFill>
                  <a:srgbClr val="D7E1DA"/>
                </a:solidFill>
                <a:latin typeface="Schoolbell"/>
                <a:ea typeface="Schoolbell"/>
                <a:cs typeface="Schoolbell"/>
                <a:sym typeface="Schoolbell"/>
              </a:rPr>
              <a:t>GNN</a:t>
            </a:r>
            <a:endParaRPr/>
          </a:p>
        </p:txBody>
      </p:sp>
      <p:sp>
        <p:nvSpPr>
          <p:cNvPr id="528" name="Google Shape;528;p14"/>
          <p:cNvSpPr txBox="1"/>
          <p:nvPr/>
        </p:nvSpPr>
        <p:spPr>
          <a:xfrm>
            <a:off x="3469680" y="818621"/>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Problem Statement</a:t>
            </a:r>
            <a:endParaRPr/>
          </a:p>
        </p:txBody>
      </p:sp>
      <p:sp>
        <p:nvSpPr>
          <p:cNvPr id="529" name="Google Shape;529;p14"/>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EBEBEB"/>
                </a:solidFill>
                <a:latin typeface="Arial"/>
                <a:ea typeface="Arial"/>
                <a:cs typeface="Arial"/>
                <a:sym typeface="Arial"/>
              </a:rPr>
              <a:t>renttherunway.com</a:t>
            </a:r>
            <a:endParaRPr/>
          </a:p>
        </p:txBody>
      </p:sp>
      <p:sp>
        <p:nvSpPr>
          <p:cNvPr id="530" name="Google Shape;530;p14"/>
          <p:cNvSpPr txBox="1"/>
          <p:nvPr/>
        </p:nvSpPr>
        <p:spPr>
          <a:xfrm>
            <a:off x="5542809" y="804999"/>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Proposed Solution</a:t>
            </a:r>
            <a:endParaRPr/>
          </a:p>
        </p:txBody>
      </p:sp>
      <p:sp>
        <p:nvSpPr>
          <p:cNvPr id="531" name="Google Shape;531;p14"/>
          <p:cNvSpPr txBox="1"/>
          <p:nvPr/>
        </p:nvSpPr>
        <p:spPr>
          <a:xfrm>
            <a:off x="9909456" y="821192"/>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EBEBEB"/>
                </a:solidFill>
                <a:latin typeface="Arial"/>
                <a:ea typeface="Arial"/>
                <a:cs typeface="Arial"/>
                <a:sym typeface="Arial"/>
              </a:rPr>
              <a:t>Sentiment Analysis</a:t>
            </a:r>
            <a:endParaRPr/>
          </a:p>
        </p:txBody>
      </p:sp>
      <p:sp>
        <p:nvSpPr>
          <p:cNvPr id="532" name="Google Shape;532;p14"/>
          <p:cNvSpPr txBox="1"/>
          <p:nvPr/>
        </p:nvSpPr>
        <p:spPr>
          <a:xfrm>
            <a:off x="11820950" y="795365"/>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Results</a:t>
            </a:r>
            <a:endParaRPr/>
          </a:p>
        </p:txBody>
      </p:sp>
      <p:sp>
        <p:nvSpPr>
          <p:cNvPr id="533" name="Google Shape;533;p14"/>
          <p:cNvSpPr txBox="1"/>
          <p:nvPr/>
        </p:nvSpPr>
        <p:spPr>
          <a:xfrm>
            <a:off x="12869931" y="806879"/>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Conclusion</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519"/>
        </a:solidFill>
      </p:bgPr>
    </p:bg>
    <p:spTree>
      <p:nvGrpSpPr>
        <p:cNvPr id="537" name="Shape 537"/>
        <p:cNvGrpSpPr/>
        <p:nvPr/>
      </p:nvGrpSpPr>
      <p:grpSpPr>
        <a:xfrm>
          <a:off x="0" y="0"/>
          <a:ext cx="0" cy="0"/>
          <a:chOff x="0" y="0"/>
          <a:chExt cx="0" cy="0"/>
        </a:xfrm>
      </p:grpSpPr>
      <p:sp>
        <p:nvSpPr>
          <p:cNvPr id="538" name="Google Shape;538;p15"/>
          <p:cNvSpPr/>
          <p:nvPr/>
        </p:nvSpPr>
        <p:spPr>
          <a:xfrm>
            <a:off x="13489877" y="4388033"/>
            <a:ext cx="5807853" cy="5898967"/>
          </a:xfrm>
          <a:custGeom>
            <a:rect b="b" l="l" r="r" t="t"/>
            <a:pathLst>
              <a:path extrusionOk="0" h="5898967" w="5807853">
                <a:moveTo>
                  <a:pt x="0" y="0"/>
                </a:moveTo>
                <a:lnTo>
                  <a:pt x="5807853" y="0"/>
                </a:lnTo>
                <a:lnTo>
                  <a:pt x="5807853" y="5898967"/>
                </a:lnTo>
                <a:lnTo>
                  <a:pt x="0" y="5898967"/>
                </a:lnTo>
                <a:lnTo>
                  <a:pt x="0" y="0"/>
                </a:lnTo>
                <a:close/>
              </a:path>
            </a:pathLst>
          </a:custGeom>
          <a:blipFill rotWithShape="1">
            <a:blip r:embed="rId3">
              <a:alphaModFix amt="30000"/>
            </a:blip>
            <a:stretch>
              <a:fillRect b="0" l="-2085" r="-2085" t="0"/>
            </a:stretch>
          </a:blipFill>
          <a:ln>
            <a:noFill/>
          </a:ln>
        </p:spPr>
      </p:sp>
      <p:sp>
        <p:nvSpPr>
          <p:cNvPr id="539" name="Google Shape;539;p15"/>
          <p:cNvSpPr/>
          <p:nvPr/>
        </p:nvSpPr>
        <p:spPr>
          <a:xfrm>
            <a:off x="7682024" y="4759173"/>
            <a:ext cx="5807853" cy="5662657"/>
          </a:xfrm>
          <a:custGeom>
            <a:rect b="b" l="l" r="r" t="t"/>
            <a:pathLst>
              <a:path extrusionOk="0" h="5662657" w="5807853">
                <a:moveTo>
                  <a:pt x="0" y="0"/>
                </a:moveTo>
                <a:lnTo>
                  <a:pt x="5807853" y="0"/>
                </a:lnTo>
                <a:lnTo>
                  <a:pt x="5807853" y="5662656"/>
                </a:lnTo>
                <a:lnTo>
                  <a:pt x="0" y="5662656"/>
                </a:lnTo>
                <a:lnTo>
                  <a:pt x="0" y="0"/>
                </a:lnTo>
                <a:close/>
              </a:path>
            </a:pathLst>
          </a:custGeom>
          <a:blipFill rotWithShape="1">
            <a:blip r:embed="rId3">
              <a:alphaModFix amt="30000"/>
            </a:blip>
            <a:stretch>
              <a:fillRect b="0" l="0" r="0" t="0"/>
            </a:stretch>
          </a:blipFill>
          <a:ln>
            <a:noFill/>
          </a:ln>
        </p:spPr>
      </p:sp>
      <p:sp>
        <p:nvSpPr>
          <p:cNvPr id="540" name="Google Shape;540;p15"/>
          <p:cNvSpPr/>
          <p:nvPr/>
        </p:nvSpPr>
        <p:spPr>
          <a:xfrm>
            <a:off x="5711733" y="-515096"/>
            <a:ext cx="5807853" cy="5662657"/>
          </a:xfrm>
          <a:custGeom>
            <a:rect b="b" l="l" r="r" t="t"/>
            <a:pathLst>
              <a:path extrusionOk="0" h="5662657" w="5807853">
                <a:moveTo>
                  <a:pt x="0" y="0"/>
                </a:moveTo>
                <a:lnTo>
                  <a:pt x="5807852" y="0"/>
                </a:lnTo>
                <a:lnTo>
                  <a:pt x="5807852" y="5662656"/>
                </a:lnTo>
                <a:lnTo>
                  <a:pt x="0" y="5662656"/>
                </a:lnTo>
                <a:lnTo>
                  <a:pt x="0" y="0"/>
                </a:lnTo>
                <a:close/>
              </a:path>
            </a:pathLst>
          </a:custGeom>
          <a:blipFill rotWithShape="1">
            <a:blip r:embed="rId3">
              <a:alphaModFix amt="30000"/>
            </a:blip>
            <a:stretch>
              <a:fillRect b="0" l="0" r="0" t="0"/>
            </a:stretch>
          </a:blipFill>
          <a:ln>
            <a:noFill/>
          </a:ln>
        </p:spPr>
      </p:sp>
      <p:sp>
        <p:nvSpPr>
          <p:cNvPr id="541" name="Google Shape;541;p15"/>
          <p:cNvSpPr/>
          <p:nvPr/>
        </p:nvSpPr>
        <p:spPr>
          <a:xfrm>
            <a:off x="0" y="-98930"/>
            <a:ext cx="5807853" cy="5662657"/>
          </a:xfrm>
          <a:custGeom>
            <a:rect b="b" l="l" r="r" t="t"/>
            <a:pathLst>
              <a:path extrusionOk="0" h="5662657" w="5807853">
                <a:moveTo>
                  <a:pt x="0" y="0"/>
                </a:moveTo>
                <a:lnTo>
                  <a:pt x="5807853" y="0"/>
                </a:lnTo>
                <a:lnTo>
                  <a:pt x="5807853" y="5662657"/>
                </a:lnTo>
                <a:lnTo>
                  <a:pt x="0" y="5662657"/>
                </a:lnTo>
                <a:lnTo>
                  <a:pt x="0" y="0"/>
                </a:lnTo>
                <a:close/>
              </a:path>
            </a:pathLst>
          </a:custGeom>
          <a:blipFill rotWithShape="1">
            <a:blip r:embed="rId3">
              <a:alphaModFix amt="30000"/>
            </a:blip>
            <a:stretch>
              <a:fillRect b="0" l="0" r="0" t="0"/>
            </a:stretch>
          </a:blipFill>
          <a:ln>
            <a:noFill/>
          </a:ln>
        </p:spPr>
      </p:sp>
      <p:sp>
        <p:nvSpPr>
          <p:cNvPr id="542" name="Google Shape;542;p15"/>
          <p:cNvSpPr/>
          <p:nvPr/>
        </p:nvSpPr>
        <p:spPr>
          <a:xfrm>
            <a:off x="-362140" y="1857384"/>
            <a:ext cx="8390007" cy="8810514"/>
          </a:xfrm>
          <a:custGeom>
            <a:rect b="b" l="l" r="r" t="t"/>
            <a:pathLst>
              <a:path extrusionOk="0" h="3214099" w="3060697">
                <a:moveTo>
                  <a:pt x="0" y="0"/>
                </a:moveTo>
                <a:lnTo>
                  <a:pt x="3060697" y="0"/>
                </a:lnTo>
                <a:lnTo>
                  <a:pt x="3060697" y="3214099"/>
                </a:lnTo>
                <a:lnTo>
                  <a:pt x="0" y="3214099"/>
                </a:lnTo>
                <a:close/>
              </a:path>
            </a:pathLst>
          </a:custGeom>
          <a:solidFill>
            <a:srgbClr val="CF4432"/>
          </a:solidFill>
          <a:ln>
            <a:noFill/>
          </a:ln>
        </p:spPr>
      </p:sp>
      <p:sp>
        <p:nvSpPr>
          <p:cNvPr id="543" name="Google Shape;543;p15"/>
          <p:cNvSpPr/>
          <p:nvPr/>
        </p:nvSpPr>
        <p:spPr>
          <a:xfrm>
            <a:off x="11530311" y="-903484"/>
            <a:ext cx="5807853" cy="5662657"/>
          </a:xfrm>
          <a:custGeom>
            <a:rect b="b" l="l" r="r" t="t"/>
            <a:pathLst>
              <a:path extrusionOk="0" h="5662657" w="5807853">
                <a:moveTo>
                  <a:pt x="0" y="0"/>
                </a:moveTo>
                <a:lnTo>
                  <a:pt x="5807852" y="0"/>
                </a:lnTo>
                <a:lnTo>
                  <a:pt x="5807852" y="5662657"/>
                </a:lnTo>
                <a:lnTo>
                  <a:pt x="0" y="5662657"/>
                </a:lnTo>
                <a:lnTo>
                  <a:pt x="0" y="0"/>
                </a:lnTo>
                <a:close/>
              </a:path>
            </a:pathLst>
          </a:custGeom>
          <a:blipFill rotWithShape="1">
            <a:blip r:embed="rId3">
              <a:alphaModFix amt="30000"/>
            </a:blip>
            <a:stretch>
              <a:fillRect b="0" l="0" r="0" t="0"/>
            </a:stretch>
          </a:blipFill>
          <a:ln>
            <a:noFill/>
          </a:ln>
        </p:spPr>
      </p:sp>
      <p:sp>
        <p:nvSpPr>
          <p:cNvPr id="544" name="Google Shape;544;p15"/>
          <p:cNvSpPr/>
          <p:nvPr/>
        </p:nvSpPr>
        <p:spPr>
          <a:xfrm>
            <a:off x="16138442" y="-276686"/>
            <a:ext cx="2399442" cy="5035859"/>
          </a:xfrm>
          <a:custGeom>
            <a:rect b="b" l="l" r="r" t="t"/>
            <a:pathLst>
              <a:path extrusionOk="0" h="1837095" w="875323">
                <a:moveTo>
                  <a:pt x="0" y="0"/>
                </a:moveTo>
                <a:lnTo>
                  <a:pt x="875323" y="0"/>
                </a:lnTo>
                <a:lnTo>
                  <a:pt x="875323" y="1837095"/>
                </a:lnTo>
                <a:lnTo>
                  <a:pt x="0" y="1837095"/>
                </a:lnTo>
                <a:close/>
              </a:path>
            </a:pathLst>
          </a:custGeom>
          <a:solidFill>
            <a:srgbClr val="CF4432"/>
          </a:solidFill>
          <a:ln>
            <a:noFill/>
          </a:ln>
        </p:spPr>
      </p:sp>
      <p:pic>
        <p:nvPicPr>
          <p:cNvPr id="545" name="Google Shape;545;p15"/>
          <p:cNvPicPr preferRelativeResize="0"/>
          <p:nvPr/>
        </p:nvPicPr>
        <p:blipFill rotWithShape="1">
          <a:blip r:embed="rId4">
            <a:alphaModFix/>
          </a:blip>
          <a:srcRect b="0" l="164" r="164" t="0"/>
          <a:stretch/>
        </p:blipFill>
        <p:spPr>
          <a:xfrm>
            <a:off x="10585950" y="1779998"/>
            <a:ext cx="7702050" cy="2608035"/>
          </a:xfrm>
          <a:prstGeom prst="rect">
            <a:avLst/>
          </a:prstGeom>
          <a:noFill/>
          <a:ln>
            <a:noFill/>
          </a:ln>
        </p:spPr>
      </p:pic>
      <p:pic>
        <p:nvPicPr>
          <p:cNvPr id="546" name="Google Shape;546;p15"/>
          <p:cNvPicPr preferRelativeResize="0"/>
          <p:nvPr/>
        </p:nvPicPr>
        <p:blipFill rotWithShape="1">
          <a:blip r:embed="rId5">
            <a:alphaModFix/>
          </a:blip>
          <a:srcRect b="3934" l="0" r="0" t="3935"/>
          <a:stretch/>
        </p:blipFill>
        <p:spPr>
          <a:xfrm>
            <a:off x="0" y="5083023"/>
            <a:ext cx="5940214" cy="5203977"/>
          </a:xfrm>
          <a:prstGeom prst="rect">
            <a:avLst/>
          </a:prstGeom>
          <a:noFill/>
          <a:ln>
            <a:noFill/>
          </a:ln>
        </p:spPr>
      </p:pic>
      <p:pic>
        <p:nvPicPr>
          <p:cNvPr id="547" name="Google Shape;547;p15"/>
          <p:cNvPicPr preferRelativeResize="0"/>
          <p:nvPr/>
        </p:nvPicPr>
        <p:blipFill rotWithShape="1">
          <a:blip r:embed="rId6">
            <a:alphaModFix/>
          </a:blip>
          <a:srcRect b="1354" l="0" r="0" t="1355"/>
          <a:stretch/>
        </p:blipFill>
        <p:spPr>
          <a:xfrm>
            <a:off x="12849798" y="6661858"/>
            <a:ext cx="5438202" cy="3625142"/>
          </a:xfrm>
          <a:prstGeom prst="rect">
            <a:avLst/>
          </a:prstGeom>
          <a:noFill/>
          <a:ln>
            <a:noFill/>
          </a:ln>
        </p:spPr>
      </p:pic>
      <p:sp>
        <p:nvSpPr>
          <p:cNvPr id="548" name="Google Shape;548;p15"/>
          <p:cNvSpPr txBox="1"/>
          <p:nvPr/>
        </p:nvSpPr>
        <p:spPr>
          <a:xfrm>
            <a:off x="6996207" y="248287"/>
            <a:ext cx="4295586" cy="129412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800" u="none" cap="none" strike="noStrike">
                <a:solidFill>
                  <a:srgbClr val="EBEBEB"/>
                </a:solidFill>
                <a:latin typeface="Arial"/>
                <a:ea typeface="Arial"/>
                <a:cs typeface="Arial"/>
                <a:sym typeface="Arial"/>
              </a:rPr>
              <a:t>Why GNN?</a:t>
            </a:r>
            <a:endParaRPr/>
          </a:p>
        </p:txBody>
      </p:sp>
      <p:sp>
        <p:nvSpPr>
          <p:cNvPr id="549" name="Google Shape;549;p15"/>
          <p:cNvSpPr txBox="1"/>
          <p:nvPr/>
        </p:nvSpPr>
        <p:spPr>
          <a:xfrm>
            <a:off x="200198" y="2220982"/>
            <a:ext cx="5940214" cy="2851420"/>
          </a:xfrm>
          <a:prstGeom prst="rect">
            <a:avLst/>
          </a:prstGeom>
          <a:noFill/>
          <a:ln>
            <a:noFill/>
          </a:ln>
        </p:spPr>
        <p:txBody>
          <a:bodyPr anchorCtr="0" anchor="t" bIns="0" lIns="0" spcFirstLastPara="1" rIns="0" wrap="square" tIns="0">
            <a:spAutoFit/>
          </a:bodyPr>
          <a:lstStyle/>
          <a:p>
            <a:pPr indent="-176692" lvl="1" marL="353384" marR="0" rtl="0" algn="l">
              <a:lnSpc>
                <a:spcPct val="155073"/>
              </a:lnSpc>
              <a:spcBef>
                <a:spcPts val="0"/>
              </a:spcBef>
              <a:spcAft>
                <a:spcPts val="0"/>
              </a:spcAft>
              <a:buClr>
                <a:srgbClr val="D7E1DA"/>
              </a:buClr>
              <a:buSzPts val="1636"/>
              <a:buFont typeface="Arial"/>
              <a:buChar char="•"/>
            </a:pPr>
            <a:r>
              <a:rPr b="0" i="0" lang="en-US" sz="1636" u="none" cap="none" strike="noStrike">
                <a:solidFill>
                  <a:srgbClr val="D7E1DA"/>
                </a:solidFill>
                <a:latin typeface="Arial"/>
                <a:ea typeface="Arial"/>
                <a:cs typeface="Arial"/>
                <a:sym typeface="Arial"/>
              </a:rPr>
              <a:t>Shows promise in understanding complex user-item relationships</a:t>
            </a:r>
            <a:endParaRPr/>
          </a:p>
          <a:p>
            <a:pPr indent="-176692" lvl="1" marL="353384" marR="0" rtl="0" algn="l">
              <a:lnSpc>
                <a:spcPct val="155073"/>
              </a:lnSpc>
              <a:spcBef>
                <a:spcPts val="0"/>
              </a:spcBef>
              <a:spcAft>
                <a:spcPts val="0"/>
              </a:spcAft>
              <a:buClr>
                <a:srgbClr val="D7E1DA"/>
              </a:buClr>
              <a:buSzPts val="1636"/>
              <a:buFont typeface="Arial"/>
              <a:buChar char="•"/>
            </a:pPr>
            <a:r>
              <a:rPr b="0" i="0" lang="en-US" sz="1636" u="none" cap="none" strike="noStrike">
                <a:solidFill>
                  <a:srgbClr val="D7E1DA"/>
                </a:solidFill>
                <a:latin typeface="Arial"/>
                <a:ea typeface="Arial"/>
                <a:cs typeface="Arial"/>
                <a:sym typeface="Arial"/>
              </a:rPr>
              <a:t>Handles high sparsity in data effectively as users typically rent few items from thousands of available options.</a:t>
            </a:r>
            <a:endParaRPr/>
          </a:p>
          <a:p>
            <a:pPr indent="-176692" lvl="1" marL="353384" marR="0" rtl="0" algn="l">
              <a:lnSpc>
                <a:spcPct val="155073"/>
              </a:lnSpc>
              <a:spcBef>
                <a:spcPts val="0"/>
              </a:spcBef>
              <a:spcAft>
                <a:spcPts val="0"/>
              </a:spcAft>
              <a:buClr>
                <a:srgbClr val="D7E1DA"/>
              </a:buClr>
              <a:buSzPts val="1636"/>
              <a:buFont typeface="Arial"/>
              <a:buChar char="•"/>
            </a:pPr>
            <a:r>
              <a:rPr b="0" i="0" lang="en-US" sz="1636" u="none" cap="none" strike="noStrike">
                <a:solidFill>
                  <a:srgbClr val="D7E1DA"/>
                </a:solidFill>
                <a:latin typeface="Arial"/>
                <a:ea typeface="Arial"/>
                <a:cs typeface="Arial"/>
                <a:sym typeface="Arial"/>
              </a:rPr>
              <a:t>Learns dynamic fashion preferences by considering both direct interactions and neighborhood information in the bipartite user-item graph.</a:t>
            </a:r>
            <a:endParaRPr/>
          </a:p>
          <a:p>
            <a:pPr indent="0" lvl="0" marL="0" marR="0" rtl="0" algn="l">
              <a:lnSpc>
                <a:spcPct val="155073"/>
              </a:lnSpc>
              <a:spcBef>
                <a:spcPts val="0"/>
              </a:spcBef>
              <a:spcAft>
                <a:spcPts val="0"/>
              </a:spcAft>
              <a:buNone/>
            </a:pPr>
            <a:r>
              <a:t/>
            </a:r>
            <a:endParaRPr b="0" i="0" sz="1636" u="none" cap="none" strike="noStrike">
              <a:solidFill>
                <a:srgbClr val="D7E1DA"/>
              </a:solidFill>
              <a:latin typeface="Arial"/>
              <a:ea typeface="Arial"/>
              <a:cs typeface="Arial"/>
              <a:sym typeface="Aria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3" name="Shape 553"/>
        <p:cNvGrpSpPr/>
        <p:nvPr/>
      </p:nvGrpSpPr>
      <p:grpSpPr>
        <a:xfrm>
          <a:off x="0" y="0"/>
          <a:ext cx="0" cy="0"/>
          <a:chOff x="0" y="0"/>
          <a:chExt cx="0" cy="0"/>
        </a:xfrm>
      </p:grpSpPr>
      <p:pic>
        <p:nvPicPr>
          <p:cNvPr id="554" name="Google Shape;554;p16"/>
          <p:cNvPicPr preferRelativeResize="0"/>
          <p:nvPr/>
        </p:nvPicPr>
        <p:blipFill rotWithShape="1">
          <a:blip r:embed="rId3">
            <a:alphaModFix/>
          </a:blip>
          <a:srcRect b="0" l="0" r="0" t="0"/>
          <a:stretch/>
        </p:blipFill>
        <p:spPr>
          <a:xfrm>
            <a:off x="3071201" y="2426401"/>
            <a:ext cx="12145598" cy="6831899"/>
          </a:xfrm>
          <a:prstGeom prst="rect">
            <a:avLst/>
          </a:prstGeom>
          <a:noFill/>
          <a:ln>
            <a:noFill/>
          </a:ln>
        </p:spPr>
      </p:pic>
      <p:sp>
        <p:nvSpPr>
          <p:cNvPr id="555" name="Google Shape;555;p16"/>
          <p:cNvSpPr txBox="1"/>
          <p:nvPr/>
        </p:nvSpPr>
        <p:spPr>
          <a:xfrm>
            <a:off x="5148466" y="729785"/>
            <a:ext cx="7991068" cy="1205415"/>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7758" u="none" cap="none" strike="noStrike">
                <a:solidFill>
                  <a:srgbClr val="EBEBEB"/>
                </a:solidFill>
                <a:latin typeface="Arial"/>
                <a:ea typeface="Arial"/>
                <a:cs typeface="Arial"/>
                <a:sym typeface="Arial"/>
              </a:rPr>
              <a:t>MessagePassing()</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4432"/>
        </a:solidFill>
      </p:bgPr>
    </p:bg>
    <p:spTree>
      <p:nvGrpSpPr>
        <p:cNvPr id="559" name="Shape 559"/>
        <p:cNvGrpSpPr/>
        <p:nvPr/>
      </p:nvGrpSpPr>
      <p:grpSpPr>
        <a:xfrm>
          <a:off x="0" y="0"/>
          <a:ext cx="0" cy="0"/>
          <a:chOff x="0" y="0"/>
          <a:chExt cx="0" cy="0"/>
        </a:xfrm>
      </p:grpSpPr>
      <p:sp>
        <p:nvSpPr>
          <p:cNvPr id="560" name="Google Shape;560;p17"/>
          <p:cNvSpPr/>
          <p:nvPr/>
        </p:nvSpPr>
        <p:spPr>
          <a:xfrm rot="5400000">
            <a:off x="224997" y="4520772"/>
            <a:ext cx="4093966" cy="2141144"/>
          </a:xfrm>
          <a:custGeom>
            <a:rect b="b" l="l" r="r" t="t"/>
            <a:pathLst>
              <a:path extrusionOk="0" h="2141144" w="4093966">
                <a:moveTo>
                  <a:pt x="0" y="0"/>
                </a:moveTo>
                <a:lnTo>
                  <a:pt x="4093966" y="0"/>
                </a:lnTo>
                <a:lnTo>
                  <a:pt x="4093966" y="2141145"/>
                </a:lnTo>
                <a:lnTo>
                  <a:pt x="0" y="2141145"/>
                </a:lnTo>
                <a:lnTo>
                  <a:pt x="0" y="0"/>
                </a:lnTo>
                <a:close/>
              </a:path>
            </a:pathLst>
          </a:custGeom>
          <a:blipFill rotWithShape="1">
            <a:blip r:embed="rId3">
              <a:alphaModFix/>
            </a:blip>
            <a:stretch>
              <a:fillRect b="0" l="0" r="0" t="0"/>
            </a:stretch>
          </a:blipFill>
          <a:ln>
            <a:noFill/>
          </a:ln>
        </p:spPr>
      </p:sp>
      <p:sp>
        <p:nvSpPr>
          <p:cNvPr id="561" name="Google Shape;561;p17"/>
          <p:cNvSpPr/>
          <p:nvPr/>
        </p:nvSpPr>
        <p:spPr>
          <a:xfrm rot="5400000">
            <a:off x="3486598" y="4520772"/>
            <a:ext cx="4093966" cy="2141144"/>
          </a:xfrm>
          <a:custGeom>
            <a:rect b="b" l="l" r="r" t="t"/>
            <a:pathLst>
              <a:path extrusionOk="0" h="2141144" w="4093966">
                <a:moveTo>
                  <a:pt x="0" y="0"/>
                </a:moveTo>
                <a:lnTo>
                  <a:pt x="4093966" y="0"/>
                </a:lnTo>
                <a:lnTo>
                  <a:pt x="4093966" y="2141145"/>
                </a:lnTo>
                <a:lnTo>
                  <a:pt x="0" y="2141145"/>
                </a:lnTo>
                <a:lnTo>
                  <a:pt x="0" y="0"/>
                </a:lnTo>
                <a:close/>
              </a:path>
            </a:pathLst>
          </a:custGeom>
          <a:blipFill rotWithShape="1">
            <a:blip r:embed="rId3">
              <a:alphaModFix/>
            </a:blip>
            <a:stretch>
              <a:fillRect b="0" l="0" r="0" t="0"/>
            </a:stretch>
          </a:blipFill>
          <a:ln>
            <a:noFill/>
          </a:ln>
        </p:spPr>
      </p:sp>
      <p:sp>
        <p:nvSpPr>
          <p:cNvPr id="562" name="Google Shape;562;p17"/>
          <p:cNvSpPr/>
          <p:nvPr/>
        </p:nvSpPr>
        <p:spPr>
          <a:xfrm rot="5400000">
            <a:off x="6714125" y="4520772"/>
            <a:ext cx="4093966" cy="2141144"/>
          </a:xfrm>
          <a:custGeom>
            <a:rect b="b" l="l" r="r" t="t"/>
            <a:pathLst>
              <a:path extrusionOk="0" h="2141144" w="4093966">
                <a:moveTo>
                  <a:pt x="0" y="0"/>
                </a:moveTo>
                <a:lnTo>
                  <a:pt x="4093966" y="0"/>
                </a:lnTo>
                <a:lnTo>
                  <a:pt x="4093966" y="2141145"/>
                </a:lnTo>
                <a:lnTo>
                  <a:pt x="0" y="2141145"/>
                </a:lnTo>
                <a:lnTo>
                  <a:pt x="0" y="0"/>
                </a:lnTo>
                <a:close/>
              </a:path>
            </a:pathLst>
          </a:custGeom>
          <a:blipFill rotWithShape="1">
            <a:blip r:embed="rId3">
              <a:alphaModFix/>
            </a:blip>
            <a:stretch>
              <a:fillRect b="0" l="0" r="0" t="0"/>
            </a:stretch>
          </a:blipFill>
          <a:ln>
            <a:noFill/>
          </a:ln>
        </p:spPr>
      </p:sp>
      <p:sp>
        <p:nvSpPr>
          <p:cNvPr id="563" name="Google Shape;563;p17"/>
          <p:cNvSpPr/>
          <p:nvPr/>
        </p:nvSpPr>
        <p:spPr>
          <a:xfrm rot="5400000">
            <a:off x="9941120" y="4520772"/>
            <a:ext cx="4093966" cy="2141144"/>
          </a:xfrm>
          <a:custGeom>
            <a:rect b="b" l="l" r="r" t="t"/>
            <a:pathLst>
              <a:path extrusionOk="0" h="2141144" w="4093966">
                <a:moveTo>
                  <a:pt x="0" y="0"/>
                </a:moveTo>
                <a:lnTo>
                  <a:pt x="4093966" y="0"/>
                </a:lnTo>
                <a:lnTo>
                  <a:pt x="4093966" y="2141145"/>
                </a:lnTo>
                <a:lnTo>
                  <a:pt x="0" y="2141145"/>
                </a:lnTo>
                <a:lnTo>
                  <a:pt x="0" y="0"/>
                </a:lnTo>
                <a:close/>
              </a:path>
            </a:pathLst>
          </a:custGeom>
          <a:blipFill rotWithShape="1">
            <a:blip r:embed="rId4">
              <a:alphaModFix/>
            </a:blip>
            <a:stretch>
              <a:fillRect b="0" l="0" r="0" t="0"/>
            </a:stretch>
          </a:blipFill>
          <a:ln>
            <a:noFill/>
          </a:ln>
        </p:spPr>
      </p:sp>
      <p:sp>
        <p:nvSpPr>
          <p:cNvPr id="564" name="Google Shape;564;p17"/>
          <p:cNvSpPr/>
          <p:nvPr/>
        </p:nvSpPr>
        <p:spPr>
          <a:xfrm>
            <a:off x="1533920" y="3885294"/>
            <a:ext cx="1476120" cy="1459975"/>
          </a:xfrm>
          <a:custGeom>
            <a:rect b="b" l="l" r="r" t="t"/>
            <a:pathLst>
              <a:path extrusionOk="0" h="1459975" w="1476120">
                <a:moveTo>
                  <a:pt x="0" y="0"/>
                </a:moveTo>
                <a:lnTo>
                  <a:pt x="1476120" y="0"/>
                </a:lnTo>
                <a:lnTo>
                  <a:pt x="1476120" y="1459974"/>
                </a:lnTo>
                <a:lnTo>
                  <a:pt x="0" y="1459974"/>
                </a:lnTo>
                <a:lnTo>
                  <a:pt x="0" y="0"/>
                </a:lnTo>
                <a:close/>
              </a:path>
            </a:pathLst>
          </a:custGeom>
          <a:blipFill rotWithShape="1">
            <a:blip r:embed="rId5">
              <a:alphaModFix/>
            </a:blip>
            <a:stretch>
              <a:fillRect b="0" l="0" r="0" t="0"/>
            </a:stretch>
          </a:blipFill>
          <a:ln>
            <a:noFill/>
          </a:ln>
        </p:spPr>
      </p:sp>
      <p:sp>
        <p:nvSpPr>
          <p:cNvPr id="565" name="Google Shape;565;p17"/>
          <p:cNvSpPr/>
          <p:nvPr/>
        </p:nvSpPr>
        <p:spPr>
          <a:xfrm rot="10800000">
            <a:off x="4835618" y="3814060"/>
            <a:ext cx="1548141" cy="1531209"/>
          </a:xfrm>
          <a:custGeom>
            <a:rect b="b" l="l" r="r" t="t"/>
            <a:pathLst>
              <a:path extrusionOk="0" h="1531209" w="1548141">
                <a:moveTo>
                  <a:pt x="0" y="0"/>
                </a:moveTo>
                <a:lnTo>
                  <a:pt x="1548142" y="0"/>
                </a:lnTo>
                <a:lnTo>
                  <a:pt x="1548142" y="1531208"/>
                </a:lnTo>
                <a:lnTo>
                  <a:pt x="0" y="1531208"/>
                </a:lnTo>
                <a:lnTo>
                  <a:pt x="0" y="0"/>
                </a:lnTo>
                <a:close/>
              </a:path>
            </a:pathLst>
          </a:custGeom>
          <a:blipFill rotWithShape="1">
            <a:blip r:embed="rId5">
              <a:alphaModFix/>
            </a:blip>
            <a:stretch>
              <a:fillRect b="0" l="0" r="0" t="0"/>
            </a:stretch>
          </a:blipFill>
          <a:ln>
            <a:noFill/>
          </a:ln>
        </p:spPr>
      </p:sp>
      <p:sp>
        <p:nvSpPr>
          <p:cNvPr id="566" name="Google Shape;566;p17"/>
          <p:cNvSpPr/>
          <p:nvPr/>
        </p:nvSpPr>
        <p:spPr>
          <a:xfrm rot="5400000">
            <a:off x="8132352" y="3876727"/>
            <a:ext cx="1476616" cy="1460466"/>
          </a:xfrm>
          <a:custGeom>
            <a:rect b="b" l="l" r="r" t="t"/>
            <a:pathLst>
              <a:path extrusionOk="0" h="1460466" w="1476616">
                <a:moveTo>
                  <a:pt x="0" y="0"/>
                </a:moveTo>
                <a:lnTo>
                  <a:pt x="1476617" y="0"/>
                </a:lnTo>
                <a:lnTo>
                  <a:pt x="1476617" y="1460466"/>
                </a:lnTo>
                <a:lnTo>
                  <a:pt x="0" y="1460466"/>
                </a:lnTo>
                <a:lnTo>
                  <a:pt x="0" y="0"/>
                </a:lnTo>
                <a:close/>
              </a:path>
            </a:pathLst>
          </a:custGeom>
          <a:blipFill rotWithShape="1">
            <a:blip r:embed="rId5">
              <a:alphaModFix/>
            </a:blip>
            <a:stretch>
              <a:fillRect b="0" l="0" r="0" t="0"/>
            </a:stretch>
          </a:blipFill>
          <a:ln>
            <a:noFill/>
          </a:ln>
        </p:spPr>
      </p:sp>
      <p:sp>
        <p:nvSpPr>
          <p:cNvPr id="567" name="Google Shape;567;p17"/>
          <p:cNvSpPr/>
          <p:nvPr/>
        </p:nvSpPr>
        <p:spPr>
          <a:xfrm rot="5400000">
            <a:off x="13294459" y="4520772"/>
            <a:ext cx="4093966" cy="2141144"/>
          </a:xfrm>
          <a:custGeom>
            <a:rect b="b" l="l" r="r" t="t"/>
            <a:pathLst>
              <a:path extrusionOk="0" h="2141144" w="4093966">
                <a:moveTo>
                  <a:pt x="0" y="0"/>
                </a:moveTo>
                <a:lnTo>
                  <a:pt x="4093966" y="0"/>
                </a:lnTo>
                <a:lnTo>
                  <a:pt x="4093966" y="2141145"/>
                </a:lnTo>
                <a:lnTo>
                  <a:pt x="0" y="2141145"/>
                </a:lnTo>
                <a:lnTo>
                  <a:pt x="0" y="0"/>
                </a:lnTo>
                <a:close/>
              </a:path>
            </a:pathLst>
          </a:custGeom>
          <a:blipFill rotWithShape="1">
            <a:blip r:embed="rId4">
              <a:alphaModFix/>
            </a:blip>
            <a:stretch>
              <a:fillRect b="0" l="0" r="0" t="0"/>
            </a:stretch>
          </a:blipFill>
          <a:ln>
            <a:noFill/>
          </a:ln>
        </p:spPr>
      </p:sp>
      <p:sp>
        <p:nvSpPr>
          <p:cNvPr id="568" name="Google Shape;568;p17"/>
          <p:cNvSpPr/>
          <p:nvPr/>
        </p:nvSpPr>
        <p:spPr>
          <a:xfrm>
            <a:off x="11452662" y="3921415"/>
            <a:ext cx="1316498" cy="1316498"/>
          </a:xfrm>
          <a:custGeom>
            <a:rect b="b" l="l" r="r" t="t"/>
            <a:pathLst>
              <a:path extrusionOk="0" h="1316498" w="1316498">
                <a:moveTo>
                  <a:pt x="0" y="0"/>
                </a:moveTo>
                <a:lnTo>
                  <a:pt x="1316499" y="0"/>
                </a:lnTo>
                <a:lnTo>
                  <a:pt x="1316499" y="1316498"/>
                </a:lnTo>
                <a:lnTo>
                  <a:pt x="0" y="1316498"/>
                </a:lnTo>
                <a:lnTo>
                  <a:pt x="0" y="0"/>
                </a:lnTo>
                <a:close/>
              </a:path>
            </a:pathLst>
          </a:custGeom>
          <a:blipFill rotWithShape="1">
            <a:blip r:embed="rId6">
              <a:alphaModFix/>
            </a:blip>
            <a:stretch>
              <a:fillRect b="0" l="0" r="0" t="0"/>
            </a:stretch>
          </a:blipFill>
          <a:ln>
            <a:noFill/>
          </a:ln>
        </p:spPr>
      </p:sp>
      <p:sp>
        <p:nvSpPr>
          <p:cNvPr id="569" name="Google Shape;569;p17"/>
          <p:cNvSpPr/>
          <p:nvPr/>
        </p:nvSpPr>
        <p:spPr>
          <a:xfrm>
            <a:off x="14749685" y="3957032"/>
            <a:ext cx="1316498" cy="1316498"/>
          </a:xfrm>
          <a:custGeom>
            <a:rect b="b" l="l" r="r" t="t"/>
            <a:pathLst>
              <a:path extrusionOk="0" h="1316498" w="1316498">
                <a:moveTo>
                  <a:pt x="0" y="0"/>
                </a:moveTo>
                <a:lnTo>
                  <a:pt x="1316499" y="0"/>
                </a:lnTo>
                <a:lnTo>
                  <a:pt x="1316499" y="1316498"/>
                </a:lnTo>
                <a:lnTo>
                  <a:pt x="0" y="1316498"/>
                </a:lnTo>
                <a:lnTo>
                  <a:pt x="0" y="0"/>
                </a:lnTo>
                <a:close/>
              </a:path>
            </a:pathLst>
          </a:custGeom>
          <a:blipFill rotWithShape="1">
            <a:blip r:embed="rId6">
              <a:alphaModFix/>
            </a:blip>
            <a:stretch>
              <a:fillRect b="0" l="0" r="0" t="0"/>
            </a:stretch>
          </a:blipFill>
          <a:ln>
            <a:noFill/>
          </a:ln>
        </p:spPr>
      </p:sp>
      <p:sp>
        <p:nvSpPr>
          <p:cNvPr id="570" name="Google Shape;570;p17"/>
          <p:cNvSpPr/>
          <p:nvPr/>
        </p:nvSpPr>
        <p:spPr>
          <a:xfrm>
            <a:off x="3452729" y="5061759"/>
            <a:ext cx="1010280" cy="567020"/>
          </a:xfrm>
          <a:custGeom>
            <a:rect b="b" l="l" r="r" t="t"/>
            <a:pathLst>
              <a:path extrusionOk="0" h="567020" w="1010280">
                <a:moveTo>
                  <a:pt x="0" y="0"/>
                </a:moveTo>
                <a:lnTo>
                  <a:pt x="1010280" y="0"/>
                </a:lnTo>
                <a:lnTo>
                  <a:pt x="1010280" y="567019"/>
                </a:lnTo>
                <a:lnTo>
                  <a:pt x="0" y="567019"/>
                </a:lnTo>
                <a:lnTo>
                  <a:pt x="0" y="0"/>
                </a:lnTo>
                <a:close/>
              </a:path>
            </a:pathLst>
          </a:custGeom>
          <a:blipFill rotWithShape="1">
            <a:blip r:embed="rId7">
              <a:alphaModFix/>
            </a:blip>
            <a:stretch>
              <a:fillRect b="0" l="0" r="0" t="0"/>
            </a:stretch>
          </a:blipFill>
          <a:ln>
            <a:noFill/>
          </a:ln>
        </p:spPr>
      </p:sp>
      <p:sp>
        <p:nvSpPr>
          <p:cNvPr id="571" name="Google Shape;571;p17"/>
          <p:cNvSpPr/>
          <p:nvPr/>
        </p:nvSpPr>
        <p:spPr>
          <a:xfrm>
            <a:off x="6642205" y="5061759"/>
            <a:ext cx="1010280" cy="567020"/>
          </a:xfrm>
          <a:custGeom>
            <a:rect b="b" l="l" r="r" t="t"/>
            <a:pathLst>
              <a:path extrusionOk="0" h="567020" w="1010280">
                <a:moveTo>
                  <a:pt x="0" y="0"/>
                </a:moveTo>
                <a:lnTo>
                  <a:pt x="1010280" y="0"/>
                </a:lnTo>
                <a:lnTo>
                  <a:pt x="1010280" y="567019"/>
                </a:lnTo>
                <a:lnTo>
                  <a:pt x="0" y="567019"/>
                </a:lnTo>
                <a:lnTo>
                  <a:pt x="0" y="0"/>
                </a:lnTo>
                <a:close/>
              </a:path>
            </a:pathLst>
          </a:custGeom>
          <a:blipFill rotWithShape="1">
            <a:blip r:embed="rId7">
              <a:alphaModFix/>
            </a:blip>
            <a:stretch>
              <a:fillRect b="0" l="0" r="0" t="0"/>
            </a:stretch>
          </a:blipFill>
          <a:ln>
            <a:noFill/>
          </a:ln>
        </p:spPr>
      </p:sp>
      <p:sp>
        <p:nvSpPr>
          <p:cNvPr id="572" name="Google Shape;572;p17"/>
          <p:cNvSpPr/>
          <p:nvPr/>
        </p:nvSpPr>
        <p:spPr>
          <a:xfrm>
            <a:off x="9869780" y="5061759"/>
            <a:ext cx="1010280" cy="567020"/>
          </a:xfrm>
          <a:custGeom>
            <a:rect b="b" l="l" r="r" t="t"/>
            <a:pathLst>
              <a:path extrusionOk="0" h="567020" w="1010280">
                <a:moveTo>
                  <a:pt x="0" y="0"/>
                </a:moveTo>
                <a:lnTo>
                  <a:pt x="1010281" y="0"/>
                </a:lnTo>
                <a:lnTo>
                  <a:pt x="1010281" y="567019"/>
                </a:lnTo>
                <a:lnTo>
                  <a:pt x="0" y="567019"/>
                </a:lnTo>
                <a:lnTo>
                  <a:pt x="0" y="0"/>
                </a:lnTo>
                <a:close/>
              </a:path>
            </a:pathLst>
          </a:custGeom>
          <a:blipFill rotWithShape="1">
            <a:blip r:embed="rId7">
              <a:alphaModFix/>
            </a:blip>
            <a:stretch>
              <a:fillRect b="0" l="0" r="0" t="0"/>
            </a:stretch>
          </a:blipFill>
          <a:ln>
            <a:noFill/>
          </a:ln>
        </p:spPr>
      </p:sp>
      <p:sp>
        <p:nvSpPr>
          <p:cNvPr id="573" name="Google Shape;573;p17"/>
          <p:cNvSpPr/>
          <p:nvPr/>
        </p:nvSpPr>
        <p:spPr>
          <a:xfrm>
            <a:off x="13172975" y="5024325"/>
            <a:ext cx="1010280" cy="567020"/>
          </a:xfrm>
          <a:custGeom>
            <a:rect b="b" l="l" r="r" t="t"/>
            <a:pathLst>
              <a:path extrusionOk="0" h="567020" w="1010280">
                <a:moveTo>
                  <a:pt x="0" y="0"/>
                </a:moveTo>
                <a:lnTo>
                  <a:pt x="1010280" y="0"/>
                </a:lnTo>
                <a:lnTo>
                  <a:pt x="1010280" y="567020"/>
                </a:lnTo>
                <a:lnTo>
                  <a:pt x="0" y="567020"/>
                </a:lnTo>
                <a:lnTo>
                  <a:pt x="0" y="0"/>
                </a:lnTo>
                <a:close/>
              </a:path>
            </a:pathLst>
          </a:custGeom>
          <a:blipFill rotWithShape="1">
            <a:blip r:embed="rId7">
              <a:alphaModFix/>
            </a:blip>
            <a:stretch>
              <a:fillRect b="0" l="0" r="0" t="0"/>
            </a:stretch>
          </a:blipFill>
          <a:ln>
            <a:noFill/>
          </a:ln>
        </p:spPr>
      </p:sp>
      <p:pic>
        <p:nvPicPr>
          <p:cNvPr id="574" name="Google Shape;574;p17"/>
          <p:cNvPicPr preferRelativeResize="0"/>
          <p:nvPr/>
        </p:nvPicPr>
        <p:blipFill rotWithShape="1">
          <a:blip r:embed="rId8">
            <a:alphaModFix/>
          </a:blip>
          <a:srcRect b="0" l="0" r="0" t="0"/>
          <a:stretch/>
        </p:blipFill>
        <p:spPr>
          <a:xfrm>
            <a:off x="5278810" y="8120953"/>
            <a:ext cx="1574953" cy="1574953"/>
          </a:xfrm>
          <a:prstGeom prst="rect">
            <a:avLst/>
          </a:prstGeom>
          <a:noFill/>
          <a:ln>
            <a:noFill/>
          </a:ln>
        </p:spPr>
      </p:pic>
      <p:sp>
        <p:nvSpPr>
          <p:cNvPr id="575" name="Google Shape;575;p17"/>
          <p:cNvSpPr txBox="1"/>
          <p:nvPr/>
        </p:nvSpPr>
        <p:spPr>
          <a:xfrm>
            <a:off x="1074577" y="1657077"/>
            <a:ext cx="15464268" cy="972874"/>
          </a:xfrm>
          <a:prstGeom prst="rect">
            <a:avLst/>
          </a:prstGeom>
          <a:noFill/>
          <a:ln>
            <a:noFill/>
          </a:ln>
        </p:spPr>
        <p:txBody>
          <a:bodyPr anchorCtr="0" anchor="t" bIns="0" lIns="0" spcFirstLastPara="1" rIns="0" wrap="square" tIns="0">
            <a:spAutoFit/>
          </a:bodyPr>
          <a:lstStyle/>
          <a:p>
            <a:pPr indent="0" lvl="0" marL="0" marR="0" rtl="0" algn="just">
              <a:lnSpc>
                <a:spcPct val="104011"/>
              </a:lnSpc>
              <a:spcBef>
                <a:spcPts val="0"/>
              </a:spcBef>
              <a:spcAft>
                <a:spcPts val="0"/>
              </a:spcAft>
              <a:buNone/>
            </a:pPr>
            <a:r>
              <a:rPr b="1" i="0" lang="en-US" sz="6158" u="none" cap="none" strike="noStrike">
                <a:solidFill>
                  <a:srgbClr val="FFFFFF"/>
                </a:solidFill>
                <a:latin typeface="Arial"/>
                <a:ea typeface="Arial"/>
                <a:cs typeface="Arial"/>
                <a:sym typeface="Arial"/>
              </a:rPr>
              <a:t>Neural Graph Collaborative Filtering Model :</a:t>
            </a:r>
            <a:endParaRPr/>
          </a:p>
        </p:txBody>
      </p:sp>
      <p:sp>
        <p:nvSpPr>
          <p:cNvPr id="576" name="Google Shape;576;p17"/>
          <p:cNvSpPr txBox="1"/>
          <p:nvPr/>
        </p:nvSpPr>
        <p:spPr>
          <a:xfrm>
            <a:off x="1481833" y="5707218"/>
            <a:ext cx="1771501" cy="134042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51" u="none" cap="none" strike="noStrike">
                <a:solidFill>
                  <a:srgbClr val="000000"/>
                </a:solidFill>
                <a:latin typeface="Roboto Mono"/>
                <a:ea typeface="Roboto Mono"/>
                <a:cs typeface="Roboto Mono"/>
                <a:sym typeface="Roboto Mono"/>
              </a:rPr>
              <a:t>Graph Layer</a:t>
            </a:r>
            <a:endParaRPr/>
          </a:p>
          <a:p>
            <a:pPr indent="0" lvl="0" marL="0" marR="0" rtl="0" algn="ctr">
              <a:lnSpc>
                <a:spcPct val="123986"/>
              </a:lnSpc>
              <a:spcBef>
                <a:spcPts val="0"/>
              </a:spcBef>
              <a:spcAft>
                <a:spcPts val="0"/>
              </a:spcAft>
              <a:buNone/>
            </a:pPr>
            <a:r>
              <a:t/>
            </a:r>
            <a:endParaRPr b="1" i="0" sz="1751" u="none" cap="none" strike="noStrike">
              <a:solidFill>
                <a:srgbClr val="000000"/>
              </a:solidFill>
              <a:latin typeface="Roboto Mono"/>
              <a:ea typeface="Roboto Mono"/>
              <a:cs typeface="Roboto Mono"/>
              <a:sym typeface="Roboto Mono"/>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MessagePassing()</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LeakyReLU()</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(64, 64)</a:t>
            </a:r>
            <a:endParaRPr/>
          </a:p>
        </p:txBody>
      </p:sp>
      <p:sp>
        <p:nvSpPr>
          <p:cNvPr id="577" name="Google Shape;577;p17"/>
          <p:cNvSpPr txBox="1"/>
          <p:nvPr/>
        </p:nvSpPr>
        <p:spPr>
          <a:xfrm>
            <a:off x="4723939" y="5707218"/>
            <a:ext cx="1771501" cy="134042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51" u="none" cap="none" strike="noStrike">
                <a:solidFill>
                  <a:srgbClr val="000000"/>
                </a:solidFill>
                <a:latin typeface="Roboto Mono"/>
                <a:ea typeface="Roboto Mono"/>
                <a:cs typeface="Roboto Mono"/>
                <a:sym typeface="Roboto Mono"/>
              </a:rPr>
              <a:t>Graph Layer</a:t>
            </a:r>
            <a:endParaRPr/>
          </a:p>
          <a:p>
            <a:pPr indent="0" lvl="0" marL="0" marR="0" rtl="0" algn="ctr">
              <a:lnSpc>
                <a:spcPct val="123986"/>
              </a:lnSpc>
              <a:spcBef>
                <a:spcPts val="0"/>
              </a:spcBef>
              <a:spcAft>
                <a:spcPts val="0"/>
              </a:spcAft>
              <a:buNone/>
            </a:pPr>
            <a:r>
              <a:t/>
            </a:r>
            <a:endParaRPr b="1" i="0" sz="1751" u="none" cap="none" strike="noStrike">
              <a:solidFill>
                <a:srgbClr val="000000"/>
              </a:solidFill>
              <a:latin typeface="Roboto Mono"/>
              <a:ea typeface="Roboto Mono"/>
              <a:cs typeface="Roboto Mono"/>
              <a:sym typeface="Roboto Mono"/>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MessagePassing()</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LeakyReLU()</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(64, 64)</a:t>
            </a:r>
            <a:endParaRPr/>
          </a:p>
        </p:txBody>
      </p:sp>
      <p:sp>
        <p:nvSpPr>
          <p:cNvPr id="578" name="Google Shape;578;p17"/>
          <p:cNvSpPr txBox="1"/>
          <p:nvPr/>
        </p:nvSpPr>
        <p:spPr>
          <a:xfrm>
            <a:off x="7984910" y="5707218"/>
            <a:ext cx="1771501" cy="134042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51" u="none" cap="none" strike="noStrike">
                <a:solidFill>
                  <a:srgbClr val="000000"/>
                </a:solidFill>
                <a:latin typeface="Roboto Mono"/>
                <a:ea typeface="Roboto Mono"/>
                <a:cs typeface="Roboto Mono"/>
                <a:sym typeface="Roboto Mono"/>
              </a:rPr>
              <a:t>Graph Layer</a:t>
            </a:r>
            <a:endParaRPr/>
          </a:p>
          <a:p>
            <a:pPr indent="0" lvl="0" marL="0" marR="0" rtl="0" algn="ctr">
              <a:lnSpc>
                <a:spcPct val="123986"/>
              </a:lnSpc>
              <a:spcBef>
                <a:spcPts val="0"/>
              </a:spcBef>
              <a:spcAft>
                <a:spcPts val="0"/>
              </a:spcAft>
              <a:buNone/>
            </a:pPr>
            <a:r>
              <a:t/>
            </a:r>
            <a:endParaRPr b="1" i="0" sz="1751" u="none" cap="none" strike="noStrike">
              <a:solidFill>
                <a:srgbClr val="000000"/>
              </a:solidFill>
              <a:latin typeface="Roboto Mono"/>
              <a:ea typeface="Roboto Mono"/>
              <a:cs typeface="Roboto Mono"/>
              <a:sym typeface="Roboto Mono"/>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MessagePassing()</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LeakyReLU()</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(64, 64)</a:t>
            </a:r>
            <a:endParaRPr/>
          </a:p>
        </p:txBody>
      </p:sp>
      <p:sp>
        <p:nvSpPr>
          <p:cNvPr id="579" name="Google Shape;579;p17"/>
          <p:cNvSpPr txBox="1"/>
          <p:nvPr/>
        </p:nvSpPr>
        <p:spPr>
          <a:xfrm>
            <a:off x="11250431" y="5707218"/>
            <a:ext cx="1601688" cy="107372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51" u="none" cap="none" strike="noStrike">
                <a:solidFill>
                  <a:srgbClr val="000000"/>
                </a:solidFill>
                <a:latin typeface="Roboto Mono"/>
                <a:ea typeface="Roboto Mono"/>
                <a:cs typeface="Roboto Mono"/>
                <a:sym typeface="Roboto Mono"/>
              </a:rPr>
              <a:t>Linear Layer</a:t>
            </a:r>
            <a:endParaRPr/>
          </a:p>
          <a:p>
            <a:pPr indent="0" lvl="0" marL="0" marR="0" rtl="0" algn="ctr">
              <a:lnSpc>
                <a:spcPct val="116162"/>
              </a:lnSpc>
              <a:spcBef>
                <a:spcPts val="0"/>
              </a:spcBef>
              <a:spcAft>
                <a:spcPts val="0"/>
              </a:spcAft>
              <a:buNone/>
            </a:pPr>
            <a:r>
              <a:t/>
            </a:r>
            <a:endParaRPr b="1" i="0" sz="1751" u="none" cap="none" strike="noStrike">
              <a:solidFill>
                <a:srgbClr val="000000"/>
              </a:solidFill>
              <a:latin typeface="Roboto Mono"/>
              <a:ea typeface="Roboto Mono"/>
              <a:cs typeface="Roboto Mono"/>
              <a:sym typeface="Roboto Mono"/>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ReLU()</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(128, 32)</a:t>
            </a:r>
            <a:endParaRPr/>
          </a:p>
        </p:txBody>
      </p:sp>
      <p:sp>
        <p:nvSpPr>
          <p:cNvPr id="580" name="Google Shape;580;p17"/>
          <p:cNvSpPr txBox="1"/>
          <p:nvPr/>
        </p:nvSpPr>
        <p:spPr>
          <a:xfrm>
            <a:off x="14623718" y="5707218"/>
            <a:ext cx="1601688" cy="1073729"/>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51" u="none" cap="none" strike="noStrike">
                <a:solidFill>
                  <a:srgbClr val="000000"/>
                </a:solidFill>
                <a:latin typeface="Roboto Mono"/>
                <a:ea typeface="Roboto Mono"/>
                <a:cs typeface="Roboto Mono"/>
                <a:sym typeface="Roboto Mono"/>
              </a:rPr>
              <a:t>Linear Layer</a:t>
            </a:r>
            <a:endParaRPr/>
          </a:p>
          <a:p>
            <a:pPr indent="0" lvl="0" marL="0" marR="0" rtl="0" algn="ctr">
              <a:lnSpc>
                <a:spcPct val="116162"/>
              </a:lnSpc>
              <a:spcBef>
                <a:spcPts val="0"/>
              </a:spcBef>
              <a:spcAft>
                <a:spcPts val="0"/>
              </a:spcAft>
              <a:buNone/>
            </a:pPr>
            <a:r>
              <a:t/>
            </a:r>
            <a:endParaRPr b="1" i="0" sz="1751" u="none" cap="none" strike="noStrike">
              <a:solidFill>
                <a:srgbClr val="000000"/>
              </a:solidFill>
              <a:latin typeface="Roboto Mono"/>
              <a:ea typeface="Roboto Mono"/>
              <a:cs typeface="Roboto Mono"/>
              <a:sym typeface="Roboto Mono"/>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ReLU()</a:t>
            </a:r>
            <a:endParaRPr/>
          </a:p>
          <a:p>
            <a:pPr indent="0" lvl="0" marL="0" marR="0" rtl="0" algn="ctr">
              <a:lnSpc>
                <a:spcPct val="140082"/>
              </a:lnSpc>
              <a:spcBef>
                <a:spcPts val="0"/>
              </a:spcBef>
              <a:spcAft>
                <a:spcPts val="0"/>
              </a:spcAft>
              <a:buNone/>
            </a:pPr>
            <a:r>
              <a:rPr b="0" i="0" lang="en-US" sz="1452" u="none" cap="none" strike="noStrike">
                <a:solidFill>
                  <a:srgbClr val="000000"/>
                </a:solidFill>
                <a:latin typeface="Roboto Mono"/>
                <a:ea typeface="Roboto Mono"/>
                <a:cs typeface="Roboto Mono"/>
                <a:sym typeface="Roboto Mono"/>
              </a:rPr>
              <a:t>(32, 2)</a:t>
            </a:r>
            <a:endParaRPr/>
          </a:p>
        </p:txBody>
      </p:sp>
      <p:sp>
        <p:nvSpPr>
          <p:cNvPr id="581" name="Google Shape;581;p17"/>
          <p:cNvSpPr txBox="1"/>
          <p:nvPr/>
        </p:nvSpPr>
        <p:spPr>
          <a:xfrm>
            <a:off x="7046461" y="8456327"/>
            <a:ext cx="6876738" cy="801973"/>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2176" u="none" cap="none" strike="noStrike">
                <a:solidFill>
                  <a:srgbClr val="EBEBEB"/>
                </a:solidFill>
                <a:latin typeface="Arial"/>
                <a:ea typeface="Arial"/>
                <a:cs typeface="Arial"/>
                <a:sym typeface="Arial"/>
              </a:rPr>
              <a:t>The node embeddings are updated in every layer, changing positions of all user and item nodes.</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7E1DA"/>
        </a:solidFill>
      </p:bgPr>
    </p:bg>
    <p:spTree>
      <p:nvGrpSpPr>
        <p:cNvPr id="585" name="Shape 585"/>
        <p:cNvGrpSpPr/>
        <p:nvPr/>
      </p:nvGrpSpPr>
      <p:grpSpPr>
        <a:xfrm>
          <a:off x="0" y="0"/>
          <a:ext cx="0" cy="0"/>
          <a:chOff x="0" y="0"/>
          <a:chExt cx="0" cy="0"/>
        </a:xfrm>
      </p:grpSpPr>
      <p:grpSp>
        <p:nvGrpSpPr>
          <p:cNvPr id="586" name="Google Shape;586;p18"/>
          <p:cNvGrpSpPr/>
          <p:nvPr/>
        </p:nvGrpSpPr>
        <p:grpSpPr>
          <a:xfrm>
            <a:off x="7650218" y="5143500"/>
            <a:ext cx="10637782" cy="5143500"/>
            <a:chOff x="0" y="0"/>
            <a:chExt cx="2801720" cy="1354667"/>
          </a:xfrm>
        </p:grpSpPr>
        <p:sp>
          <p:nvSpPr>
            <p:cNvPr id="587" name="Google Shape;587;p18"/>
            <p:cNvSpPr/>
            <p:nvPr/>
          </p:nvSpPr>
          <p:spPr>
            <a:xfrm>
              <a:off x="0" y="0"/>
              <a:ext cx="2801720" cy="1354667"/>
            </a:xfrm>
            <a:custGeom>
              <a:rect b="b" l="l" r="r" t="t"/>
              <a:pathLst>
                <a:path extrusionOk="0" h="1354667" w="2801720">
                  <a:moveTo>
                    <a:pt x="0" y="0"/>
                  </a:moveTo>
                  <a:lnTo>
                    <a:pt x="2801720" y="0"/>
                  </a:lnTo>
                  <a:lnTo>
                    <a:pt x="2801720" y="1354667"/>
                  </a:lnTo>
                  <a:lnTo>
                    <a:pt x="0" y="1354667"/>
                  </a:lnTo>
                  <a:close/>
                </a:path>
              </a:pathLst>
            </a:custGeom>
            <a:solidFill>
              <a:srgbClr val="CF4432"/>
            </a:solidFill>
            <a:ln>
              <a:noFill/>
            </a:ln>
          </p:spPr>
        </p:sp>
        <p:sp>
          <p:nvSpPr>
            <p:cNvPr id="588" name="Google Shape;588;p18"/>
            <p:cNvSpPr txBox="1"/>
            <p:nvPr/>
          </p:nvSpPr>
          <p:spPr>
            <a:xfrm>
              <a:off x="0" y="57150"/>
              <a:ext cx="2801720"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9" name="Google Shape;589;p18"/>
          <p:cNvGrpSpPr/>
          <p:nvPr/>
        </p:nvGrpSpPr>
        <p:grpSpPr>
          <a:xfrm>
            <a:off x="0" y="0"/>
            <a:ext cx="9144000" cy="5143500"/>
            <a:chOff x="0" y="0"/>
            <a:chExt cx="2408296" cy="1354667"/>
          </a:xfrm>
        </p:grpSpPr>
        <p:sp>
          <p:nvSpPr>
            <p:cNvPr id="590" name="Google Shape;590;p18"/>
            <p:cNvSpPr/>
            <p:nvPr/>
          </p:nvSpPr>
          <p:spPr>
            <a:xfrm>
              <a:off x="0" y="0"/>
              <a:ext cx="2408296" cy="1354667"/>
            </a:xfrm>
            <a:custGeom>
              <a:rect b="b" l="l" r="r" t="t"/>
              <a:pathLst>
                <a:path extrusionOk="0" h="1354667" w="2408296">
                  <a:moveTo>
                    <a:pt x="0" y="0"/>
                  </a:moveTo>
                  <a:lnTo>
                    <a:pt x="2408296" y="0"/>
                  </a:lnTo>
                  <a:lnTo>
                    <a:pt x="2408296" y="1354667"/>
                  </a:lnTo>
                  <a:lnTo>
                    <a:pt x="0" y="1354667"/>
                  </a:lnTo>
                  <a:close/>
                </a:path>
              </a:pathLst>
            </a:custGeom>
            <a:solidFill>
              <a:srgbClr val="202020"/>
            </a:solidFill>
            <a:ln>
              <a:noFill/>
            </a:ln>
          </p:spPr>
        </p:sp>
        <p:sp>
          <p:nvSpPr>
            <p:cNvPr id="591" name="Google Shape;591;p18"/>
            <p:cNvSpPr txBox="1"/>
            <p:nvPr/>
          </p:nvSpPr>
          <p:spPr>
            <a:xfrm>
              <a:off x="0" y="57150"/>
              <a:ext cx="2408296"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2" name="Google Shape;592;p18"/>
          <p:cNvSpPr/>
          <p:nvPr/>
        </p:nvSpPr>
        <p:spPr>
          <a:xfrm>
            <a:off x="7650218" y="0"/>
            <a:ext cx="10637782" cy="5143500"/>
          </a:xfrm>
          <a:custGeom>
            <a:rect b="b" l="l" r="r" t="t"/>
            <a:pathLst>
              <a:path extrusionOk="0" h="796863" w="1648071">
                <a:moveTo>
                  <a:pt x="0" y="0"/>
                </a:moveTo>
                <a:lnTo>
                  <a:pt x="1648071" y="0"/>
                </a:lnTo>
                <a:lnTo>
                  <a:pt x="1648071" y="796863"/>
                </a:lnTo>
                <a:lnTo>
                  <a:pt x="0" y="796863"/>
                </a:lnTo>
                <a:close/>
              </a:path>
            </a:pathLst>
          </a:custGeom>
          <a:blipFill rotWithShape="1">
            <a:blip r:embed="rId3">
              <a:alphaModFix/>
            </a:blip>
            <a:stretch>
              <a:fillRect b="-151" l="0" r="0" t="-152"/>
            </a:stretch>
          </a:blipFill>
          <a:ln>
            <a:noFill/>
          </a:ln>
        </p:spPr>
      </p:sp>
      <p:sp>
        <p:nvSpPr>
          <p:cNvPr id="593" name="Google Shape;593;p18"/>
          <p:cNvSpPr/>
          <p:nvPr/>
        </p:nvSpPr>
        <p:spPr>
          <a:xfrm>
            <a:off x="0" y="5143500"/>
            <a:ext cx="7650218" cy="5143500"/>
          </a:xfrm>
          <a:custGeom>
            <a:rect b="b" l="l" r="r" t="t"/>
            <a:pathLst>
              <a:path extrusionOk="0" h="5143500" w="7650218">
                <a:moveTo>
                  <a:pt x="0" y="0"/>
                </a:moveTo>
                <a:lnTo>
                  <a:pt x="7650218" y="0"/>
                </a:lnTo>
                <a:lnTo>
                  <a:pt x="7650218" y="5143500"/>
                </a:lnTo>
                <a:lnTo>
                  <a:pt x="0" y="5143500"/>
                </a:lnTo>
                <a:lnTo>
                  <a:pt x="0" y="0"/>
                </a:lnTo>
                <a:close/>
              </a:path>
            </a:pathLst>
          </a:custGeom>
          <a:blipFill rotWithShape="1">
            <a:blip r:embed="rId4">
              <a:alphaModFix/>
            </a:blip>
            <a:stretch>
              <a:fillRect b="0" l="-1483" r="0" t="0"/>
            </a:stretch>
          </a:blipFill>
          <a:ln>
            <a:noFill/>
          </a:ln>
        </p:spPr>
      </p:sp>
      <p:sp>
        <p:nvSpPr>
          <p:cNvPr id="594" name="Google Shape;594;p18"/>
          <p:cNvSpPr/>
          <p:nvPr/>
        </p:nvSpPr>
        <p:spPr>
          <a:xfrm>
            <a:off x="10500981" y="7664635"/>
            <a:ext cx="6758319" cy="1593665"/>
          </a:xfrm>
          <a:custGeom>
            <a:rect b="b" l="l" r="r" t="t"/>
            <a:pathLst>
              <a:path extrusionOk="0" h="1593665" w="6758319">
                <a:moveTo>
                  <a:pt x="0" y="0"/>
                </a:moveTo>
                <a:lnTo>
                  <a:pt x="6758319" y="0"/>
                </a:lnTo>
                <a:lnTo>
                  <a:pt x="6758319" y="1593665"/>
                </a:lnTo>
                <a:lnTo>
                  <a:pt x="0" y="1593665"/>
                </a:lnTo>
                <a:lnTo>
                  <a:pt x="0" y="0"/>
                </a:lnTo>
                <a:close/>
              </a:path>
            </a:pathLst>
          </a:custGeom>
          <a:blipFill rotWithShape="1">
            <a:blip r:embed="rId5">
              <a:alphaModFix/>
            </a:blip>
            <a:stretch>
              <a:fillRect b="0" l="0" r="0" t="0"/>
            </a:stretch>
          </a:blipFill>
          <a:ln cap="sq" cmpd="sng" w="47625">
            <a:solidFill>
              <a:srgbClr val="000000"/>
            </a:solidFill>
            <a:prstDash val="solid"/>
            <a:miter lim="8000"/>
            <a:headEnd len="sm" w="sm" type="none"/>
            <a:tailEnd len="sm" w="sm" type="none"/>
          </a:ln>
        </p:spPr>
      </p:sp>
      <p:sp>
        <p:nvSpPr>
          <p:cNvPr id="595" name="Google Shape;595;p18"/>
          <p:cNvSpPr txBox="1"/>
          <p:nvPr/>
        </p:nvSpPr>
        <p:spPr>
          <a:xfrm>
            <a:off x="726945" y="1522556"/>
            <a:ext cx="6488924" cy="2347010"/>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8158" u="none" cap="none" strike="noStrike">
                <a:solidFill>
                  <a:srgbClr val="EBEBEB"/>
                </a:solidFill>
                <a:latin typeface="Arial"/>
                <a:ea typeface="Arial"/>
                <a:cs typeface="Arial"/>
                <a:sym typeface="Arial"/>
              </a:rPr>
              <a:t>Performance Evaluation</a:t>
            </a:r>
            <a:endParaRPr/>
          </a:p>
        </p:txBody>
      </p:sp>
      <p:sp>
        <p:nvSpPr>
          <p:cNvPr id="596" name="Google Shape;596;p18"/>
          <p:cNvSpPr txBox="1"/>
          <p:nvPr/>
        </p:nvSpPr>
        <p:spPr>
          <a:xfrm>
            <a:off x="7960668" y="5193985"/>
            <a:ext cx="2366665" cy="2521265"/>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5-fold </a:t>
            </a:r>
            <a:endParaRPr/>
          </a:p>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cross </a:t>
            </a:r>
            <a:endParaRPr/>
          </a:p>
          <a:p>
            <a:pPr indent="0" lvl="0" marL="0" marR="0" rtl="0" algn="l">
              <a:lnSpc>
                <a:spcPct val="140004"/>
              </a:lnSpc>
              <a:spcBef>
                <a:spcPts val="0"/>
              </a:spcBef>
              <a:spcAft>
                <a:spcPts val="0"/>
              </a:spcAft>
              <a:buNone/>
            </a:pPr>
            <a:r>
              <a:rPr b="0" i="0" lang="en-US" sz="4612" u="none" cap="none" strike="noStrike">
                <a:solidFill>
                  <a:srgbClr val="EBEBEB"/>
                </a:solidFill>
                <a:latin typeface="Arial"/>
                <a:ea typeface="Arial"/>
                <a:cs typeface="Arial"/>
                <a:sym typeface="Arial"/>
              </a:rPr>
              <a:t>validation:</a:t>
            </a: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604" name="Shape 604"/>
        <p:cNvGrpSpPr/>
        <p:nvPr/>
      </p:nvGrpSpPr>
      <p:grpSpPr>
        <a:xfrm>
          <a:off x="0" y="0"/>
          <a:ext cx="0" cy="0"/>
          <a:chOff x="0" y="0"/>
          <a:chExt cx="0" cy="0"/>
        </a:xfrm>
      </p:grpSpPr>
      <p:grpSp>
        <p:nvGrpSpPr>
          <p:cNvPr id="605" name="Google Shape;605;p19"/>
          <p:cNvGrpSpPr/>
          <p:nvPr/>
        </p:nvGrpSpPr>
        <p:grpSpPr>
          <a:xfrm>
            <a:off x="3912407" y="645954"/>
            <a:ext cx="1901040" cy="475687"/>
            <a:chOff x="0" y="-38100"/>
            <a:chExt cx="1776404" cy="444500"/>
          </a:xfrm>
        </p:grpSpPr>
        <p:sp>
          <p:nvSpPr>
            <p:cNvPr id="606" name="Google Shape;606;p19"/>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8" name="Google Shape;608;p19"/>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3">
              <a:alphaModFix/>
            </a:blip>
            <a:stretch>
              <a:fillRect b="0" l="0" r="0" t="0"/>
            </a:stretch>
          </a:blipFill>
          <a:ln>
            <a:noFill/>
          </a:ln>
        </p:spPr>
      </p:sp>
      <p:grpSp>
        <p:nvGrpSpPr>
          <p:cNvPr id="609" name="Google Shape;609;p19"/>
          <p:cNvGrpSpPr/>
          <p:nvPr/>
        </p:nvGrpSpPr>
        <p:grpSpPr>
          <a:xfrm>
            <a:off x="5975372" y="647997"/>
            <a:ext cx="1805790" cy="474022"/>
            <a:chOff x="0" y="-38100"/>
            <a:chExt cx="1776404" cy="466309"/>
          </a:xfrm>
        </p:grpSpPr>
        <p:sp>
          <p:nvSpPr>
            <p:cNvPr id="610" name="Google Shape;610;p19"/>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2" name="Google Shape;612;p19"/>
          <p:cNvGrpSpPr/>
          <p:nvPr/>
        </p:nvGrpSpPr>
        <p:grpSpPr>
          <a:xfrm>
            <a:off x="7943087" y="649314"/>
            <a:ext cx="2224890" cy="483012"/>
            <a:chOff x="0" y="-38100"/>
            <a:chExt cx="1776404" cy="385648"/>
          </a:xfrm>
        </p:grpSpPr>
        <p:sp>
          <p:nvSpPr>
            <p:cNvPr id="613" name="Google Shape;613;p19"/>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19"/>
          <p:cNvGrpSpPr/>
          <p:nvPr/>
        </p:nvGrpSpPr>
        <p:grpSpPr>
          <a:xfrm>
            <a:off x="10341158" y="652916"/>
            <a:ext cx="1763683" cy="473120"/>
            <a:chOff x="0" y="-38100"/>
            <a:chExt cx="1776404" cy="476532"/>
          </a:xfrm>
        </p:grpSpPr>
        <p:sp>
          <p:nvSpPr>
            <p:cNvPr id="616" name="Google Shape;616;p19"/>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8" name="Google Shape;618;p19"/>
          <p:cNvGrpSpPr/>
          <p:nvPr/>
        </p:nvGrpSpPr>
        <p:grpSpPr>
          <a:xfrm>
            <a:off x="12262869" y="654866"/>
            <a:ext cx="886418" cy="471170"/>
            <a:chOff x="0" y="-38100"/>
            <a:chExt cx="941346" cy="500366"/>
          </a:xfrm>
        </p:grpSpPr>
        <p:sp>
          <p:nvSpPr>
            <p:cNvPr id="619" name="Google Shape;619;p19"/>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476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1" name="Google Shape;621;p19"/>
          <p:cNvGrpSpPr/>
          <p:nvPr/>
        </p:nvGrpSpPr>
        <p:grpSpPr>
          <a:xfrm>
            <a:off x="13311212" y="655587"/>
            <a:ext cx="1192649" cy="475687"/>
            <a:chOff x="0" y="-38100"/>
            <a:chExt cx="1114456" cy="444500"/>
          </a:xfrm>
        </p:grpSpPr>
        <p:sp>
          <p:nvSpPr>
            <p:cNvPr id="622" name="Google Shape;622;p19"/>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4" name="Google Shape;624;p19"/>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Recommender System</a:t>
            </a:r>
            <a:endParaRPr/>
          </a:p>
        </p:txBody>
      </p:sp>
      <p:cxnSp>
        <p:nvCxnSpPr>
          <p:cNvPr id="625" name="Google Shape;625;p19"/>
          <p:cNvCxnSpPr/>
          <p:nvPr/>
        </p:nvCxnSpPr>
        <p:spPr>
          <a:xfrm>
            <a:off x="5813447" y="908390"/>
            <a:ext cx="161925" cy="118430"/>
          </a:xfrm>
          <a:prstGeom prst="straightConnector1">
            <a:avLst/>
          </a:prstGeom>
          <a:noFill/>
          <a:ln cap="flat" cmpd="sng" w="38100">
            <a:solidFill>
              <a:srgbClr val="EBEBEB"/>
            </a:solidFill>
            <a:prstDash val="solid"/>
            <a:round/>
            <a:headEnd len="sm" w="sm" type="none"/>
            <a:tailEnd len="sm" w="sm" type="none"/>
          </a:ln>
        </p:spPr>
      </p:cxnSp>
      <p:cxnSp>
        <p:nvCxnSpPr>
          <p:cNvPr id="626" name="Google Shape;626;p19"/>
          <p:cNvCxnSpPr/>
          <p:nvPr/>
        </p:nvCxnSpPr>
        <p:spPr>
          <a:xfrm>
            <a:off x="7781162" y="904373"/>
            <a:ext cx="161925" cy="10306"/>
          </a:xfrm>
          <a:prstGeom prst="straightConnector1">
            <a:avLst/>
          </a:prstGeom>
          <a:noFill/>
          <a:ln cap="flat" cmpd="sng" w="38100">
            <a:solidFill>
              <a:srgbClr val="EBEBEB"/>
            </a:solidFill>
            <a:prstDash val="solid"/>
            <a:round/>
            <a:headEnd len="sm" w="sm" type="none"/>
            <a:tailEnd len="sm" w="sm" type="none"/>
          </a:ln>
        </p:spPr>
      </p:cxnSp>
      <p:cxnSp>
        <p:nvCxnSpPr>
          <p:cNvPr id="627" name="Google Shape;627;p19"/>
          <p:cNvCxnSpPr/>
          <p:nvPr/>
        </p:nvCxnSpPr>
        <p:spPr>
          <a:xfrm flipH="1" rot="10800000">
            <a:off x="10167977" y="908390"/>
            <a:ext cx="173181" cy="6290"/>
          </a:xfrm>
          <a:prstGeom prst="straightConnector1">
            <a:avLst/>
          </a:prstGeom>
          <a:noFill/>
          <a:ln cap="flat" cmpd="sng" w="38100">
            <a:solidFill>
              <a:srgbClr val="EBEBEB"/>
            </a:solidFill>
            <a:prstDash val="solid"/>
            <a:round/>
            <a:headEnd len="sm" w="sm" type="none"/>
            <a:tailEnd len="sm" w="sm" type="none"/>
          </a:ln>
        </p:spPr>
      </p:cxnSp>
      <p:cxnSp>
        <p:nvCxnSpPr>
          <p:cNvPr id="628" name="Google Shape;628;p19"/>
          <p:cNvCxnSpPr/>
          <p:nvPr/>
        </p:nvCxnSpPr>
        <p:spPr>
          <a:xfrm>
            <a:off x="12104841" y="908390"/>
            <a:ext cx="158028" cy="0"/>
          </a:xfrm>
          <a:prstGeom prst="straightConnector1">
            <a:avLst/>
          </a:prstGeom>
          <a:noFill/>
          <a:ln cap="flat" cmpd="sng" w="38100">
            <a:solidFill>
              <a:srgbClr val="EBEBEB"/>
            </a:solidFill>
            <a:prstDash val="solid"/>
            <a:round/>
            <a:headEnd len="sm" w="sm" type="none"/>
            <a:tailEnd len="sm" w="sm" type="none"/>
          </a:ln>
        </p:spPr>
      </p:cxnSp>
      <p:cxnSp>
        <p:nvCxnSpPr>
          <p:cNvPr id="629" name="Google Shape;629;p19"/>
          <p:cNvCxnSpPr/>
          <p:nvPr/>
        </p:nvCxnSpPr>
        <p:spPr>
          <a:xfrm>
            <a:off x="13149287" y="908390"/>
            <a:ext cx="161925" cy="5428"/>
          </a:xfrm>
          <a:prstGeom prst="straightConnector1">
            <a:avLst/>
          </a:prstGeom>
          <a:noFill/>
          <a:ln cap="flat" cmpd="sng" w="38100">
            <a:solidFill>
              <a:srgbClr val="EBEBEB"/>
            </a:solidFill>
            <a:prstDash val="solid"/>
            <a:round/>
            <a:headEnd len="sm" w="sm" type="none"/>
            <a:tailEnd len="sm" w="sm" type="none"/>
          </a:ln>
        </p:spPr>
      </p:cxnSp>
      <p:sp>
        <p:nvSpPr>
          <p:cNvPr id="630" name="Google Shape;630;p19"/>
          <p:cNvSpPr/>
          <p:nvPr/>
        </p:nvSpPr>
        <p:spPr>
          <a:xfrm>
            <a:off x="824931" y="4758422"/>
            <a:ext cx="5150441" cy="4662294"/>
          </a:xfrm>
          <a:custGeom>
            <a:rect b="b" l="l" r="r" t="t"/>
            <a:pathLst>
              <a:path extrusionOk="0" h="4662294" w="5150441">
                <a:moveTo>
                  <a:pt x="0" y="0"/>
                </a:moveTo>
                <a:lnTo>
                  <a:pt x="5150441" y="0"/>
                </a:lnTo>
                <a:lnTo>
                  <a:pt x="5150441" y="4662294"/>
                </a:lnTo>
                <a:lnTo>
                  <a:pt x="0" y="4662294"/>
                </a:lnTo>
                <a:lnTo>
                  <a:pt x="0" y="0"/>
                </a:lnTo>
                <a:close/>
              </a:path>
            </a:pathLst>
          </a:custGeom>
          <a:blipFill rotWithShape="1">
            <a:blip r:embed="rId4">
              <a:alphaModFix/>
            </a:blip>
            <a:stretch>
              <a:fillRect b="0" l="0" r="0" t="0"/>
            </a:stretch>
          </a:blipFill>
          <a:ln>
            <a:noFill/>
          </a:ln>
        </p:spPr>
      </p:sp>
      <p:sp>
        <p:nvSpPr>
          <p:cNvPr id="631" name="Google Shape;631;p19"/>
          <p:cNvSpPr/>
          <p:nvPr/>
        </p:nvSpPr>
        <p:spPr>
          <a:xfrm>
            <a:off x="15513511" y="0"/>
            <a:ext cx="2774489" cy="10287000"/>
          </a:xfrm>
          <a:custGeom>
            <a:rect b="b" l="l" r="r" t="t"/>
            <a:pathLst>
              <a:path extrusionOk="0" h="10287000" w="2774489">
                <a:moveTo>
                  <a:pt x="0" y="0"/>
                </a:moveTo>
                <a:lnTo>
                  <a:pt x="2774489" y="0"/>
                </a:lnTo>
                <a:lnTo>
                  <a:pt x="2774489" y="10287000"/>
                </a:lnTo>
                <a:lnTo>
                  <a:pt x="0" y="10287000"/>
                </a:lnTo>
                <a:lnTo>
                  <a:pt x="0" y="0"/>
                </a:lnTo>
                <a:close/>
              </a:path>
            </a:pathLst>
          </a:custGeom>
          <a:blipFill rotWithShape="1">
            <a:blip r:embed="rId5">
              <a:alphaModFix/>
            </a:blip>
            <a:stretch>
              <a:fillRect b="-565" l="-4460" r="-68961" t="-566"/>
            </a:stretch>
          </a:blipFill>
          <a:ln>
            <a:noFill/>
          </a:ln>
        </p:spPr>
      </p:sp>
      <p:sp>
        <p:nvSpPr>
          <p:cNvPr id="632" name="Google Shape;632;p19"/>
          <p:cNvSpPr/>
          <p:nvPr/>
        </p:nvSpPr>
        <p:spPr>
          <a:xfrm flipH="1" rot="10694502">
            <a:off x="6089731" y="6082404"/>
            <a:ext cx="916398" cy="649809"/>
          </a:xfrm>
          <a:custGeom>
            <a:rect b="b" l="l" r="r" t="t"/>
            <a:pathLst>
              <a:path extrusionOk="0" h="649809" w="916398">
                <a:moveTo>
                  <a:pt x="0" y="649809"/>
                </a:moveTo>
                <a:lnTo>
                  <a:pt x="916398" y="649809"/>
                </a:lnTo>
                <a:lnTo>
                  <a:pt x="916398" y="0"/>
                </a:lnTo>
                <a:lnTo>
                  <a:pt x="0" y="0"/>
                </a:lnTo>
                <a:lnTo>
                  <a:pt x="0" y="649809"/>
                </a:lnTo>
                <a:close/>
              </a:path>
            </a:pathLst>
          </a:custGeom>
          <a:blipFill rotWithShape="1">
            <a:blip r:embed="rId6">
              <a:alphaModFix/>
            </a:blip>
            <a:stretch>
              <a:fillRect b="0" l="0" r="0" t="0"/>
            </a:stretch>
          </a:blipFill>
          <a:ln>
            <a:noFill/>
          </a:ln>
        </p:spPr>
      </p:sp>
      <p:sp>
        <p:nvSpPr>
          <p:cNvPr id="633" name="Google Shape;633;p19"/>
          <p:cNvSpPr/>
          <p:nvPr/>
        </p:nvSpPr>
        <p:spPr>
          <a:xfrm>
            <a:off x="441514" y="4147280"/>
            <a:ext cx="5816990" cy="401591"/>
          </a:xfrm>
          <a:custGeom>
            <a:rect b="b" l="l" r="r" t="t"/>
            <a:pathLst>
              <a:path extrusionOk="0" h="401591" w="5816990">
                <a:moveTo>
                  <a:pt x="0" y="0"/>
                </a:moveTo>
                <a:lnTo>
                  <a:pt x="5816990" y="0"/>
                </a:lnTo>
                <a:lnTo>
                  <a:pt x="5816990" y="401592"/>
                </a:lnTo>
                <a:lnTo>
                  <a:pt x="0" y="401592"/>
                </a:lnTo>
                <a:lnTo>
                  <a:pt x="0" y="0"/>
                </a:lnTo>
                <a:close/>
              </a:path>
            </a:pathLst>
          </a:custGeom>
          <a:blipFill rotWithShape="1">
            <a:blip r:embed="rId7">
              <a:alphaModFix/>
            </a:blip>
            <a:stretch>
              <a:fillRect b="0" l="0" r="0" t="0"/>
            </a:stretch>
          </a:blipFill>
          <a:ln>
            <a:noFill/>
          </a:ln>
        </p:spPr>
      </p:sp>
      <p:sp>
        <p:nvSpPr>
          <p:cNvPr id="634" name="Google Shape;634;p19"/>
          <p:cNvSpPr/>
          <p:nvPr/>
        </p:nvSpPr>
        <p:spPr>
          <a:xfrm>
            <a:off x="6927097" y="7581532"/>
            <a:ext cx="2169294" cy="1839184"/>
          </a:xfrm>
          <a:custGeom>
            <a:rect b="b" l="l" r="r" t="t"/>
            <a:pathLst>
              <a:path extrusionOk="0" h="1839184" w="2169294">
                <a:moveTo>
                  <a:pt x="0" y="0"/>
                </a:moveTo>
                <a:lnTo>
                  <a:pt x="2169294" y="0"/>
                </a:lnTo>
                <a:lnTo>
                  <a:pt x="2169294" y="1839184"/>
                </a:lnTo>
                <a:lnTo>
                  <a:pt x="0" y="1839184"/>
                </a:lnTo>
                <a:lnTo>
                  <a:pt x="0" y="0"/>
                </a:lnTo>
                <a:close/>
              </a:path>
            </a:pathLst>
          </a:custGeom>
          <a:blipFill rotWithShape="1">
            <a:blip r:embed="rId8">
              <a:alphaModFix/>
            </a:blip>
            <a:stretch>
              <a:fillRect b="0" l="0" r="0" t="0"/>
            </a:stretch>
          </a:blipFill>
          <a:ln>
            <a:noFill/>
          </a:ln>
        </p:spPr>
      </p:sp>
      <p:sp>
        <p:nvSpPr>
          <p:cNvPr id="635" name="Google Shape;635;p19"/>
          <p:cNvSpPr/>
          <p:nvPr/>
        </p:nvSpPr>
        <p:spPr>
          <a:xfrm>
            <a:off x="10941787" y="7581532"/>
            <a:ext cx="2096700" cy="1841853"/>
          </a:xfrm>
          <a:custGeom>
            <a:rect b="b" l="l" r="r" t="t"/>
            <a:pathLst>
              <a:path extrusionOk="0" h="1841853" w="2096700">
                <a:moveTo>
                  <a:pt x="0" y="0"/>
                </a:moveTo>
                <a:lnTo>
                  <a:pt x="2096700" y="0"/>
                </a:lnTo>
                <a:lnTo>
                  <a:pt x="2096700" y="1841853"/>
                </a:lnTo>
                <a:lnTo>
                  <a:pt x="0" y="1841853"/>
                </a:lnTo>
                <a:lnTo>
                  <a:pt x="0" y="0"/>
                </a:lnTo>
                <a:close/>
              </a:path>
            </a:pathLst>
          </a:custGeom>
          <a:blipFill rotWithShape="1">
            <a:blip r:embed="rId9">
              <a:alphaModFix/>
            </a:blip>
            <a:stretch>
              <a:fillRect b="0" l="0" r="0" t="0"/>
            </a:stretch>
          </a:blipFill>
          <a:ln>
            <a:noFill/>
          </a:ln>
        </p:spPr>
      </p:sp>
      <p:sp>
        <p:nvSpPr>
          <p:cNvPr id="636" name="Google Shape;636;p19"/>
          <p:cNvSpPr txBox="1"/>
          <p:nvPr/>
        </p:nvSpPr>
        <p:spPr>
          <a:xfrm>
            <a:off x="614527" y="1666602"/>
            <a:ext cx="18192782" cy="1270685"/>
          </a:xfrm>
          <a:prstGeom prst="rect">
            <a:avLst/>
          </a:prstGeom>
          <a:noFill/>
          <a:ln>
            <a:noFill/>
          </a:ln>
        </p:spPr>
        <p:txBody>
          <a:bodyPr anchorCtr="0" anchor="t" bIns="0" lIns="0" spcFirstLastPara="1" rIns="0" wrap="square" tIns="0">
            <a:spAutoFit/>
          </a:bodyPr>
          <a:lstStyle/>
          <a:p>
            <a:pPr indent="0" lvl="0" marL="0" marR="0" rtl="0" algn="ctr">
              <a:lnSpc>
                <a:spcPct val="104008"/>
              </a:lnSpc>
              <a:spcBef>
                <a:spcPts val="0"/>
              </a:spcBef>
              <a:spcAft>
                <a:spcPts val="0"/>
              </a:spcAft>
              <a:buNone/>
            </a:pPr>
            <a:r>
              <a:rPr b="1" i="0" lang="en-US" sz="8158" u="none" cap="none" strike="noStrike">
                <a:solidFill>
                  <a:srgbClr val="EBEBEB"/>
                </a:solidFill>
                <a:latin typeface="Arial"/>
                <a:ea typeface="Arial"/>
                <a:cs typeface="Arial"/>
                <a:sym typeface="Arial"/>
              </a:rPr>
              <a:t>Final Product</a:t>
            </a:r>
            <a:endParaRPr/>
          </a:p>
        </p:txBody>
      </p:sp>
      <p:sp>
        <p:nvSpPr>
          <p:cNvPr id="637" name="Google Shape;637;p19"/>
          <p:cNvSpPr txBox="1"/>
          <p:nvPr/>
        </p:nvSpPr>
        <p:spPr>
          <a:xfrm rot="-860780">
            <a:off x="1527845" y="2189748"/>
            <a:ext cx="2911227" cy="141158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8175" u="none" cap="none" strike="noStrike">
                <a:solidFill>
                  <a:srgbClr val="EBEBEB"/>
                </a:solidFill>
                <a:latin typeface="Schoolbell"/>
                <a:ea typeface="Schoolbell"/>
                <a:cs typeface="Schoolbell"/>
                <a:sym typeface="Schoolbell"/>
              </a:rPr>
              <a:t>GRASP!!</a:t>
            </a:r>
            <a:endParaRPr/>
          </a:p>
        </p:txBody>
      </p:sp>
      <p:sp>
        <p:nvSpPr>
          <p:cNvPr id="638" name="Google Shape;638;p19"/>
          <p:cNvSpPr txBox="1"/>
          <p:nvPr/>
        </p:nvSpPr>
        <p:spPr>
          <a:xfrm>
            <a:off x="6272549" y="3173763"/>
            <a:ext cx="6876738" cy="1131537"/>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0" i="0" lang="en-US" sz="1576" u="none" cap="none" strike="noStrike">
                <a:solidFill>
                  <a:srgbClr val="EBEBEB"/>
                </a:solidFill>
                <a:latin typeface="Arial"/>
                <a:ea typeface="Arial"/>
                <a:cs typeface="Arial"/>
                <a:sym typeface="Arial"/>
              </a:rPr>
              <a:t> A cutting-edge recommendation system that goes beyond simply suggesting clothes—it understands emotions. A stylist that can decode the language of fashion and sentiment, potentially transforming Rent the Runway's already impressive 11.5% revenue from product recommendations.</a:t>
            </a:r>
            <a:endParaRPr/>
          </a:p>
        </p:txBody>
      </p:sp>
      <p:sp>
        <p:nvSpPr>
          <p:cNvPr id="639" name="Google Shape;639;p19"/>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Problem Statement</a:t>
            </a:r>
            <a:endParaRPr/>
          </a:p>
        </p:txBody>
      </p:sp>
      <p:sp>
        <p:nvSpPr>
          <p:cNvPr id="640" name="Google Shape;640;p19"/>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EBEBEB"/>
                </a:solidFill>
                <a:latin typeface="Arial"/>
                <a:ea typeface="Arial"/>
                <a:cs typeface="Arial"/>
                <a:sym typeface="Arial"/>
              </a:rPr>
              <a:t>renttherunway.com</a:t>
            </a:r>
            <a:endParaRPr/>
          </a:p>
        </p:txBody>
      </p:sp>
      <p:sp>
        <p:nvSpPr>
          <p:cNvPr id="641" name="Google Shape;641;p19"/>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Proposed Solution</a:t>
            </a:r>
            <a:endParaRPr/>
          </a:p>
        </p:txBody>
      </p:sp>
      <p:sp>
        <p:nvSpPr>
          <p:cNvPr id="642" name="Google Shape;642;p19"/>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EBEBEB"/>
                </a:solidFill>
                <a:latin typeface="Arial"/>
                <a:ea typeface="Arial"/>
                <a:cs typeface="Arial"/>
                <a:sym typeface="Arial"/>
              </a:rPr>
              <a:t>Sentiment Analysis</a:t>
            </a:r>
            <a:endParaRPr/>
          </a:p>
        </p:txBody>
      </p:sp>
      <p:sp>
        <p:nvSpPr>
          <p:cNvPr id="643" name="Google Shape;643;p19"/>
          <p:cNvSpPr txBox="1"/>
          <p:nvPr/>
        </p:nvSpPr>
        <p:spPr>
          <a:xfrm>
            <a:off x="12358119" y="81843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Results</a:t>
            </a:r>
            <a:endParaRPr/>
          </a:p>
        </p:txBody>
      </p:sp>
      <p:sp>
        <p:nvSpPr>
          <p:cNvPr id="644" name="Google Shape;644;p19"/>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Conclusion</a:t>
            </a:r>
            <a:endParaRPr/>
          </a:p>
        </p:txBody>
      </p:sp>
      <p:sp>
        <p:nvSpPr>
          <p:cNvPr id="645" name="Google Shape;645;p19"/>
          <p:cNvSpPr txBox="1"/>
          <p:nvPr/>
        </p:nvSpPr>
        <p:spPr>
          <a:xfrm>
            <a:off x="6927097" y="5067300"/>
            <a:ext cx="6465613" cy="973134"/>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1812" u="none" cap="none" strike="noStrike">
                <a:solidFill>
                  <a:srgbClr val="EBEBEB"/>
                </a:solidFill>
                <a:latin typeface="Arial"/>
                <a:ea typeface="Arial"/>
                <a:cs typeface="Arial"/>
                <a:sym typeface="Arial"/>
              </a:rPr>
              <a:t>Our Hybrid Recommendation Model calculates weighted hybrid score of scaled predicted ratings from both the models and recommends items based on that. </a:t>
            </a:r>
            <a:endParaRPr/>
          </a:p>
        </p:txBody>
      </p:sp>
      <p:sp>
        <p:nvSpPr>
          <p:cNvPr id="646" name="Google Shape;646;p19"/>
          <p:cNvSpPr txBox="1"/>
          <p:nvPr/>
        </p:nvSpPr>
        <p:spPr>
          <a:xfrm>
            <a:off x="6927097" y="6199117"/>
            <a:ext cx="4108806" cy="646744"/>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1912" u="none" cap="none" strike="noStrike">
                <a:solidFill>
                  <a:srgbClr val="EBEBEB"/>
                </a:solidFill>
                <a:latin typeface="Schoolbell"/>
                <a:ea typeface="Schoolbell"/>
                <a:cs typeface="Schoolbell"/>
                <a:sym typeface="Schoolbell"/>
              </a:rPr>
              <a:t>Slightly higher weight has been set to GNN</a:t>
            </a:r>
            <a:endParaRPr/>
          </a:p>
        </p:txBody>
      </p:sp>
      <p:sp>
        <p:nvSpPr>
          <p:cNvPr id="647" name="Google Shape;647;p19"/>
          <p:cNvSpPr txBox="1"/>
          <p:nvPr/>
        </p:nvSpPr>
        <p:spPr>
          <a:xfrm>
            <a:off x="7392842" y="7170339"/>
            <a:ext cx="1237804" cy="294953"/>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1512" u="none" cap="none" strike="noStrike">
                <a:solidFill>
                  <a:srgbClr val="EBEBEB"/>
                </a:solidFill>
                <a:latin typeface="Arial"/>
                <a:ea typeface="Arial"/>
                <a:cs typeface="Arial"/>
                <a:sym typeface="Arial"/>
              </a:rPr>
              <a:t>Original Item:</a:t>
            </a:r>
            <a:endParaRPr/>
          </a:p>
        </p:txBody>
      </p:sp>
      <p:sp>
        <p:nvSpPr>
          <p:cNvPr id="648" name="Google Shape;648;p19"/>
          <p:cNvSpPr txBox="1"/>
          <p:nvPr/>
        </p:nvSpPr>
        <p:spPr>
          <a:xfrm>
            <a:off x="11232677" y="7170339"/>
            <a:ext cx="1514921" cy="294953"/>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1512" u="none" cap="none" strike="noStrike">
                <a:solidFill>
                  <a:srgbClr val="EBEBEB"/>
                </a:solidFill>
                <a:latin typeface="Arial"/>
                <a:ea typeface="Arial"/>
                <a:cs typeface="Arial"/>
                <a:sym typeface="Arial"/>
              </a:rPr>
              <a:t>Top Suggestion:</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06" name="Shape 106"/>
        <p:cNvGrpSpPr/>
        <p:nvPr/>
      </p:nvGrpSpPr>
      <p:grpSpPr>
        <a:xfrm>
          <a:off x="0" y="0"/>
          <a:ext cx="0" cy="0"/>
          <a:chOff x="0" y="0"/>
          <a:chExt cx="0" cy="0"/>
        </a:xfrm>
      </p:grpSpPr>
      <p:grpSp>
        <p:nvGrpSpPr>
          <p:cNvPr id="107" name="Google Shape;107;p2"/>
          <p:cNvGrpSpPr/>
          <p:nvPr/>
        </p:nvGrpSpPr>
        <p:grpSpPr>
          <a:xfrm>
            <a:off x="2054482" y="4349396"/>
            <a:ext cx="5624454" cy="976385"/>
            <a:chOff x="0" y="-38100"/>
            <a:chExt cx="2560537" cy="444500"/>
          </a:xfrm>
        </p:grpSpPr>
        <p:sp>
          <p:nvSpPr>
            <p:cNvPr id="108" name="Google Shape;108;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2"/>
          <p:cNvGrpSpPr/>
          <p:nvPr/>
        </p:nvGrpSpPr>
        <p:grpSpPr>
          <a:xfrm>
            <a:off x="8122672" y="4349396"/>
            <a:ext cx="5624454" cy="976385"/>
            <a:chOff x="0" y="-38100"/>
            <a:chExt cx="2560537" cy="444500"/>
          </a:xfrm>
        </p:grpSpPr>
        <p:sp>
          <p:nvSpPr>
            <p:cNvPr id="111" name="Google Shape;111;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2"/>
          <p:cNvGrpSpPr/>
          <p:nvPr/>
        </p:nvGrpSpPr>
        <p:grpSpPr>
          <a:xfrm>
            <a:off x="2054482" y="5748946"/>
            <a:ext cx="5624454" cy="976385"/>
            <a:chOff x="0" y="-38100"/>
            <a:chExt cx="2560537" cy="444500"/>
          </a:xfrm>
        </p:grpSpPr>
        <p:sp>
          <p:nvSpPr>
            <p:cNvPr id="114" name="Google Shape;114;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2"/>
          <p:cNvGrpSpPr/>
          <p:nvPr/>
        </p:nvGrpSpPr>
        <p:grpSpPr>
          <a:xfrm>
            <a:off x="8122672" y="5748946"/>
            <a:ext cx="5624454" cy="976385"/>
            <a:chOff x="0" y="-38100"/>
            <a:chExt cx="2560537" cy="444500"/>
          </a:xfrm>
        </p:grpSpPr>
        <p:sp>
          <p:nvSpPr>
            <p:cNvPr id="117" name="Google Shape;117;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 name="Google Shape;119;p2"/>
          <p:cNvSpPr/>
          <p:nvPr/>
        </p:nvSpPr>
        <p:spPr>
          <a:xfrm rot="-5400000">
            <a:off x="6732889" y="4764988"/>
            <a:ext cx="418384" cy="223645"/>
          </a:xfrm>
          <a:custGeom>
            <a:rect b="b" l="l" r="r" t="t"/>
            <a:pathLst>
              <a:path extrusionOk="0" h="223645" w="418384">
                <a:moveTo>
                  <a:pt x="0" y="0"/>
                </a:moveTo>
                <a:lnTo>
                  <a:pt x="418384" y="0"/>
                </a:lnTo>
                <a:lnTo>
                  <a:pt x="418384" y="223645"/>
                </a:lnTo>
                <a:lnTo>
                  <a:pt x="0" y="223645"/>
                </a:lnTo>
                <a:lnTo>
                  <a:pt x="0" y="0"/>
                </a:lnTo>
                <a:close/>
              </a:path>
            </a:pathLst>
          </a:custGeom>
          <a:blipFill rotWithShape="1">
            <a:blip r:embed="rId3">
              <a:alphaModFix/>
            </a:blip>
            <a:stretch>
              <a:fillRect b="0" l="0" r="0" t="0"/>
            </a:stretch>
          </a:blipFill>
          <a:ln>
            <a:noFill/>
          </a:ln>
        </p:spPr>
      </p:sp>
      <p:sp>
        <p:nvSpPr>
          <p:cNvPr id="120" name="Google Shape;120;p2"/>
          <p:cNvSpPr/>
          <p:nvPr/>
        </p:nvSpPr>
        <p:spPr>
          <a:xfrm rot="-5400000">
            <a:off x="12801079" y="4764988"/>
            <a:ext cx="418384" cy="223645"/>
          </a:xfrm>
          <a:custGeom>
            <a:rect b="b" l="l" r="r" t="t"/>
            <a:pathLst>
              <a:path extrusionOk="0" h="223645" w="418384">
                <a:moveTo>
                  <a:pt x="0" y="0"/>
                </a:moveTo>
                <a:lnTo>
                  <a:pt x="418384" y="0"/>
                </a:lnTo>
                <a:lnTo>
                  <a:pt x="418384" y="223645"/>
                </a:lnTo>
                <a:lnTo>
                  <a:pt x="0" y="223645"/>
                </a:lnTo>
                <a:lnTo>
                  <a:pt x="0" y="0"/>
                </a:lnTo>
                <a:close/>
              </a:path>
            </a:pathLst>
          </a:custGeom>
          <a:blipFill rotWithShape="1">
            <a:blip r:embed="rId3">
              <a:alphaModFix/>
            </a:blip>
            <a:stretch>
              <a:fillRect b="0" l="0" r="0" t="0"/>
            </a:stretch>
          </a:blipFill>
          <a:ln>
            <a:noFill/>
          </a:ln>
        </p:spPr>
      </p:sp>
      <p:sp>
        <p:nvSpPr>
          <p:cNvPr id="121" name="Google Shape;121;p2"/>
          <p:cNvSpPr/>
          <p:nvPr/>
        </p:nvSpPr>
        <p:spPr>
          <a:xfrm rot="-5400000">
            <a:off x="6732889" y="6164538"/>
            <a:ext cx="418384" cy="223645"/>
          </a:xfrm>
          <a:custGeom>
            <a:rect b="b" l="l" r="r" t="t"/>
            <a:pathLst>
              <a:path extrusionOk="0" h="223645" w="418384">
                <a:moveTo>
                  <a:pt x="0" y="0"/>
                </a:moveTo>
                <a:lnTo>
                  <a:pt x="418384" y="0"/>
                </a:lnTo>
                <a:lnTo>
                  <a:pt x="418384" y="223646"/>
                </a:lnTo>
                <a:lnTo>
                  <a:pt x="0" y="223646"/>
                </a:lnTo>
                <a:lnTo>
                  <a:pt x="0" y="0"/>
                </a:lnTo>
                <a:close/>
              </a:path>
            </a:pathLst>
          </a:custGeom>
          <a:blipFill rotWithShape="1">
            <a:blip r:embed="rId3">
              <a:alphaModFix/>
            </a:blip>
            <a:stretch>
              <a:fillRect b="0" l="0" r="0" t="0"/>
            </a:stretch>
          </a:blipFill>
          <a:ln>
            <a:noFill/>
          </a:ln>
        </p:spPr>
      </p:sp>
      <p:sp>
        <p:nvSpPr>
          <p:cNvPr id="122" name="Google Shape;122;p2"/>
          <p:cNvSpPr/>
          <p:nvPr/>
        </p:nvSpPr>
        <p:spPr>
          <a:xfrm rot="-5400000">
            <a:off x="12801079" y="6164538"/>
            <a:ext cx="418384" cy="223645"/>
          </a:xfrm>
          <a:custGeom>
            <a:rect b="b" l="l" r="r" t="t"/>
            <a:pathLst>
              <a:path extrusionOk="0" h="223645" w="418384">
                <a:moveTo>
                  <a:pt x="0" y="0"/>
                </a:moveTo>
                <a:lnTo>
                  <a:pt x="418384" y="0"/>
                </a:lnTo>
                <a:lnTo>
                  <a:pt x="418384" y="223646"/>
                </a:lnTo>
                <a:lnTo>
                  <a:pt x="0" y="223646"/>
                </a:lnTo>
                <a:lnTo>
                  <a:pt x="0" y="0"/>
                </a:lnTo>
                <a:close/>
              </a:path>
            </a:pathLst>
          </a:custGeom>
          <a:blipFill rotWithShape="1">
            <a:blip r:embed="rId3">
              <a:alphaModFix/>
            </a:blip>
            <a:stretch>
              <a:fillRect b="0" l="0" r="0" t="0"/>
            </a:stretch>
          </a:blipFill>
          <a:ln>
            <a:noFill/>
          </a:ln>
        </p:spPr>
      </p:sp>
      <p:grpSp>
        <p:nvGrpSpPr>
          <p:cNvPr id="123" name="Google Shape;123;p2"/>
          <p:cNvGrpSpPr/>
          <p:nvPr/>
        </p:nvGrpSpPr>
        <p:grpSpPr>
          <a:xfrm>
            <a:off x="2054482" y="7148496"/>
            <a:ext cx="5624454" cy="976385"/>
            <a:chOff x="0" y="-38100"/>
            <a:chExt cx="2560537" cy="444500"/>
          </a:xfrm>
        </p:grpSpPr>
        <p:sp>
          <p:nvSpPr>
            <p:cNvPr id="124" name="Google Shape;124;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2"/>
          <p:cNvGrpSpPr/>
          <p:nvPr/>
        </p:nvGrpSpPr>
        <p:grpSpPr>
          <a:xfrm>
            <a:off x="8122672" y="7148496"/>
            <a:ext cx="5624454" cy="976385"/>
            <a:chOff x="0" y="-38100"/>
            <a:chExt cx="2560537" cy="444500"/>
          </a:xfrm>
        </p:grpSpPr>
        <p:sp>
          <p:nvSpPr>
            <p:cNvPr id="127" name="Google Shape;127;p2"/>
            <p:cNvSpPr/>
            <p:nvPr/>
          </p:nvSpPr>
          <p:spPr>
            <a:xfrm>
              <a:off x="0" y="0"/>
              <a:ext cx="2560537" cy="406400"/>
            </a:xfrm>
            <a:custGeom>
              <a:rect b="b" l="l" r="r" t="t"/>
              <a:pathLst>
                <a:path extrusionOk="0"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08090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txBox="1"/>
            <p:nvPr/>
          </p:nvSpPr>
          <p:spPr>
            <a:xfrm>
              <a:off x="0" y="-38100"/>
              <a:ext cx="2560537"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2"/>
          <p:cNvSpPr/>
          <p:nvPr/>
        </p:nvSpPr>
        <p:spPr>
          <a:xfrm rot="-5400000">
            <a:off x="6732889" y="7564089"/>
            <a:ext cx="418384" cy="223645"/>
          </a:xfrm>
          <a:custGeom>
            <a:rect b="b" l="l" r="r" t="t"/>
            <a:pathLst>
              <a:path extrusionOk="0" h="223645" w="418384">
                <a:moveTo>
                  <a:pt x="0" y="0"/>
                </a:moveTo>
                <a:lnTo>
                  <a:pt x="418384" y="0"/>
                </a:lnTo>
                <a:lnTo>
                  <a:pt x="418384" y="223645"/>
                </a:lnTo>
                <a:lnTo>
                  <a:pt x="0" y="223645"/>
                </a:lnTo>
                <a:lnTo>
                  <a:pt x="0" y="0"/>
                </a:lnTo>
                <a:close/>
              </a:path>
            </a:pathLst>
          </a:custGeom>
          <a:blipFill rotWithShape="1">
            <a:blip r:embed="rId3">
              <a:alphaModFix/>
            </a:blip>
            <a:stretch>
              <a:fillRect b="0" l="0" r="0" t="0"/>
            </a:stretch>
          </a:blipFill>
          <a:ln>
            <a:noFill/>
          </a:ln>
        </p:spPr>
      </p:sp>
      <p:sp>
        <p:nvSpPr>
          <p:cNvPr id="130" name="Google Shape;130;p2"/>
          <p:cNvSpPr/>
          <p:nvPr/>
        </p:nvSpPr>
        <p:spPr>
          <a:xfrm rot="-5400000">
            <a:off x="12801079" y="7564089"/>
            <a:ext cx="418384" cy="223645"/>
          </a:xfrm>
          <a:custGeom>
            <a:rect b="b" l="l" r="r" t="t"/>
            <a:pathLst>
              <a:path extrusionOk="0" h="223645" w="418384">
                <a:moveTo>
                  <a:pt x="0" y="0"/>
                </a:moveTo>
                <a:lnTo>
                  <a:pt x="418384" y="0"/>
                </a:lnTo>
                <a:lnTo>
                  <a:pt x="418384" y="223645"/>
                </a:lnTo>
                <a:lnTo>
                  <a:pt x="0" y="223645"/>
                </a:lnTo>
                <a:lnTo>
                  <a:pt x="0" y="0"/>
                </a:lnTo>
                <a:close/>
              </a:path>
            </a:pathLst>
          </a:custGeom>
          <a:blipFill rotWithShape="1">
            <a:blip r:embed="rId3">
              <a:alphaModFix/>
            </a:blip>
            <a:stretch>
              <a:fillRect b="0" l="0" r="0" t="0"/>
            </a:stretch>
          </a:blipFill>
          <a:ln>
            <a:noFill/>
          </a:ln>
        </p:spPr>
      </p:sp>
      <p:cxnSp>
        <p:nvCxnSpPr>
          <p:cNvPr id="131" name="Google Shape;131;p2"/>
          <p:cNvCxnSpPr/>
          <p:nvPr/>
        </p:nvCxnSpPr>
        <p:spPr>
          <a:xfrm>
            <a:off x="1362075" y="8927479"/>
            <a:ext cx="15563850" cy="0"/>
          </a:xfrm>
          <a:prstGeom prst="straightConnector1">
            <a:avLst/>
          </a:prstGeom>
          <a:noFill/>
          <a:ln cap="flat" cmpd="sng" w="9525">
            <a:solidFill>
              <a:srgbClr val="08090D"/>
            </a:solidFill>
            <a:prstDash val="solid"/>
            <a:round/>
            <a:headEnd len="sm" w="sm" type="none"/>
            <a:tailEnd len="sm" w="sm" type="none"/>
          </a:ln>
        </p:spPr>
      </p:cxnSp>
      <p:sp>
        <p:nvSpPr>
          <p:cNvPr id="132" name="Google Shape;132;p2"/>
          <p:cNvSpPr txBox="1"/>
          <p:nvPr/>
        </p:nvSpPr>
        <p:spPr>
          <a:xfrm>
            <a:off x="2054482" y="2449582"/>
            <a:ext cx="7089518" cy="1714095"/>
          </a:xfrm>
          <a:prstGeom prst="rect">
            <a:avLst/>
          </a:prstGeom>
          <a:noFill/>
          <a:ln>
            <a:noFill/>
          </a:ln>
        </p:spPr>
        <p:txBody>
          <a:bodyPr anchorCtr="0" anchor="t" bIns="0" lIns="0" spcFirstLastPara="1" rIns="0" wrap="square" tIns="0">
            <a:spAutoFit/>
          </a:bodyPr>
          <a:lstStyle/>
          <a:p>
            <a:pPr indent="0" lvl="0" marL="0" marR="0" rtl="0" algn="l">
              <a:lnSpc>
                <a:spcPct val="88001"/>
              </a:lnSpc>
              <a:spcBef>
                <a:spcPts val="0"/>
              </a:spcBef>
              <a:spcAft>
                <a:spcPts val="0"/>
              </a:spcAft>
              <a:buNone/>
            </a:pPr>
            <a:r>
              <a:rPr b="1" i="0" lang="en-US" sz="12177" u="none" cap="none" strike="noStrike">
                <a:solidFill>
                  <a:srgbClr val="141519"/>
                </a:solidFill>
                <a:latin typeface="Arial"/>
                <a:ea typeface="Arial"/>
                <a:cs typeface="Arial"/>
                <a:sym typeface="Arial"/>
              </a:rPr>
              <a:t>Content</a:t>
            </a:r>
            <a:endParaRPr/>
          </a:p>
        </p:txBody>
      </p:sp>
      <p:sp>
        <p:nvSpPr>
          <p:cNvPr id="133" name="Google Shape;133;p2"/>
          <p:cNvSpPr txBox="1"/>
          <p:nvPr/>
        </p:nvSpPr>
        <p:spPr>
          <a:xfrm>
            <a:off x="2747991" y="471068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Problem Statement</a:t>
            </a:r>
            <a:endParaRPr/>
          </a:p>
        </p:txBody>
      </p:sp>
      <p:sp>
        <p:nvSpPr>
          <p:cNvPr id="134" name="Google Shape;134;p2"/>
          <p:cNvSpPr txBox="1"/>
          <p:nvPr/>
        </p:nvSpPr>
        <p:spPr>
          <a:xfrm>
            <a:off x="8816181" y="471068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Sentiment Analysis</a:t>
            </a:r>
            <a:endParaRPr/>
          </a:p>
        </p:txBody>
      </p:sp>
      <p:sp>
        <p:nvSpPr>
          <p:cNvPr id="135" name="Google Shape;135;p2"/>
          <p:cNvSpPr txBox="1"/>
          <p:nvPr/>
        </p:nvSpPr>
        <p:spPr>
          <a:xfrm>
            <a:off x="2654390" y="611023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Data Preprocessing</a:t>
            </a:r>
            <a:endParaRPr/>
          </a:p>
        </p:txBody>
      </p:sp>
      <p:sp>
        <p:nvSpPr>
          <p:cNvPr id="136" name="Google Shape;136;p2"/>
          <p:cNvSpPr txBox="1"/>
          <p:nvPr/>
        </p:nvSpPr>
        <p:spPr>
          <a:xfrm>
            <a:off x="8816181" y="611023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Final Product</a:t>
            </a:r>
            <a:endParaRPr/>
          </a:p>
        </p:txBody>
      </p:sp>
      <p:sp>
        <p:nvSpPr>
          <p:cNvPr id="137" name="Google Shape;137;p2"/>
          <p:cNvSpPr txBox="1"/>
          <p:nvPr/>
        </p:nvSpPr>
        <p:spPr>
          <a:xfrm>
            <a:off x="2747991" y="750978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Recommender Systems</a:t>
            </a:r>
            <a:endParaRPr/>
          </a:p>
        </p:txBody>
      </p:sp>
      <p:sp>
        <p:nvSpPr>
          <p:cNvPr id="138" name="Google Shape;138;p2"/>
          <p:cNvSpPr txBox="1"/>
          <p:nvPr/>
        </p:nvSpPr>
        <p:spPr>
          <a:xfrm>
            <a:off x="8816181" y="7509781"/>
            <a:ext cx="4287691" cy="376691"/>
          </a:xfrm>
          <a:prstGeom prst="rect">
            <a:avLst/>
          </a:prstGeom>
          <a:noFill/>
          <a:ln>
            <a:noFill/>
          </a:ln>
        </p:spPr>
        <p:txBody>
          <a:bodyPr anchorCtr="0" anchor="t" bIns="0" lIns="0" spcFirstLastPara="1" rIns="0" wrap="square" tIns="0">
            <a:spAutoFit/>
          </a:bodyPr>
          <a:lstStyle/>
          <a:p>
            <a:pPr indent="0" lvl="0" marL="0" marR="0" rtl="0" algn="l">
              <a:lnSpc>
                <a:spcPct val="87989"/>
              </a:lnSpc>
              <a:spcBef>
                <a:spcPts val="0"/>
              </a:spcBef>
              <a:spcAft>
                <a:spcPts val="0"/>
              </a:spcAft>
              <a:buNone/>
            </a:pPr>
            <a:r>
              <a:rPr b="0" i="0" lang="en-US" sz="2706" u="none" cap="none" strike="noStrike">
                <a:solidFill>
                  <a:srgbClr val="08090D"/>
                </a:solidFill>
                <a:latin typeface="Arial"/>
                <a:ea typeface="Arial"/>
                <a:cs typeface="Arial"/>
                <a:sym typeface="Arial"/>
              </a:rPr>
              <a:t>Conclusion</a:t>
            </a:r>
            <a:endParaRPr/>
          </a:p>
        </p:txBody>
      </p:sp>
      <p:sp>
        <p:nvSpPr>
          <p:cNvPr id="139" name="Google Shape;139;p2"/>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4">
              <a:alphaModFix/>
            </a:blip>
            <a:stretch>
              <a:fillRect b="0" l="0" r="0" t="0"/>
            </a:stretch>
          </a:blipFill>
          <a:ln>
            <a:noFill/>
          </a:ln>
        </p:spPr>
      </p:sp>
      <p:sp>
        <p:nvSpPr>
          <p:cNvPr id="140" name="Google Shape;140;p2"/>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56" name="Shape 656"/>
        <p:cNvGrpSpPr/>
        <p:nvPr/>
      </p:nvGrpSpPr>
      <p:grpSpPr>
        <a:xfrm>
          <a:off x="0" y="0"/>
          <a:ext cx="0" cy="0"/>
          <a:chOff x="0" y="0"/>
          <a:chExt cx="0" cy="0"/>
        </a:xfrm>
      </p:grpSpPr>
      <p:grpSp>
        <p:nvGrpSpPr>
          <p:cNvPr id="657" name="Google Shape;657;p20"/>
          <p:cNvGrpSpPr/>
          <p:nvPr/>
        </p:nvGrpSpPr>
        <p:grpSpPr>
          <a:xfrm>
            <a:off x="3912407" y="645954"/>
            <a:ext cx="1901040" cy="475687"/>
            <a:chOff x="0" y="-38100"/>
            <a:chExt cx="1776404" cy="444500"/>
          </a:xfrm>
        </p:grpSpPr>
        <p:sp>
          <p:nvSpPr>
            <p:cNvPr id="658" name="Google Shape;658;p20"/>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0" name="Google Shape;660;p20"/>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3">
              <a:alphaModFix/>
            </a:blip>
            <a:stretch>
              <a:fillRect b="0" l="0" r="0" t="0"/>
            </a:stretch>
          </a:blipFill>
          <a:ln>
            <a:noFill/>
          </a:ln>
        </p:spPr>
      </p:sp>
      <p:grpSp>
        <p:nvGrpSpPr>
          <p:cNvPr id="661" name="Google Shape;661;p20"/>
          <p:cNvGrpSpPr/>
          <p:nvPr/>
        </p:nvGrpSpPr>
        <p:grpSpPr>
          <a:xfrm>
            <a:off x="5975372" y="647997"/>
            <a:ext cx="1805790" cy="474022"/>
            <a:chOff x="0" y="-38100"/>
            <a:chExt cx="1776404" cy="466309"/>
          </a:xfrm>
        </p:grpSpPr>
        <p:sp>
          <p:nvSpPr>
            <p:cNvPr id="662" name="Google Shape;662;p20"/>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4" name="Google Shape;664;p20"/>
          <p:cNvSpPr/>
          <p:nvPr/>
        </p:nvSpPr>
        <p:spPr>
          <a:xfrm>
            <a:off x="7851276" y="-154511"/>
            <a:ext cx="10596021" cy="10596021"/>
          </a:xfrm>
          <a:custGeom>
            <a:rect b="b" l="l" r="r" t="t"/>
            <a:pathLst>
              <a:path extrusionOk="0" h="6540754" w="6540754">
                <a:moveTo>
                  <a:pt x="6540754" y="0"/>
                </a:moveTo>
                <a:lnTo>
                  <a:pt x="0" y="6540754"/>
                </a:lnTo>
                <a:lnTo>
                  <a:pt x="6540754" y="6540754"/>
                </a:lnTo>
                <a:close/>
              </a:path>
            </a:pathLst>
          </a:custGeom>
          <a:blipFill rotWithShape="1">
            <a:blip r:embed="rId4">
              <a:alphaModFix/>
            </a:blip>
            <a:stretch>
              <a:fillRect b="0" l="-25045" r="-25045" t="0"/>
            </a:stretch>
          </a:blipFill>
          <a:ln>
            <a:noFill/>
          </a:ln>
        </p:spPr>
      </p:sp>
      <p:grpSp>
        <p:nvGrpSpPr>
          <p:cNvPr id="665" name="Google Shape;665;p20"/>
          <p:cNvGrpSpPr/>
          <p:nvPr/>
        </p:nvGrpSpPr>
        <p:grpSpPr>
          <a:xfrm>
            <a:off x="7943087" y="649314"/>
            <a:ext cx="2224890" cy="483012"/>
            <a:chOff x="0" y="-38100"/>
            <a:chExt cx="1776404" cy="385648"/>
          </a:xfrm>
        </p:grpSpPr>
        <p:sp>
          <p:nvSpPr>
            <p:cNvPr id="666" name="Google Shape;666;p20"/>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8" name="Google Shape;668;p20"/>
          <p:cNvGrpSpPr/>
          <p:nvPr/>
        </p:nvGrpSpPr>
        <p:grpSpPr>
          <a:xfrm>
            <a:off x="10341158" y="652916"/>
            <a:ext cx="1763683" cy="473120"/>
            <a:chOff x="0" y="-38100"/>
            <a:chExt cx="1776404" cy="476532"/>
          </a:xfrm>
        </p:grpSpPr>
        <p:sp>
          <p:nvSpPr>
            <p:cNvPr id="669" name="Google Shape;669;p20"/>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1" name="Google Shape;671;p20"/>
          <p:cNvGrpSpPr/>
          <p:nvPr/>
        </p:nvGrpSpPr>
        <p:grpSpPr>
          <a:xfrm>
            <a:off x="12262869" y="654866"/>
            <a:ext cx="886418" cy="471170"/>
            <a:chOff x="0" y="-38100"/>
            <a:chExt cx="941346" cy="500366"/>
          </a:xfrm>
        </p:grpSpPr>
        <p:sp>
          <p:nvSpPr>
            <p:cNvPr id="672" name="Google Shape;672;p20"/>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4" name="Google Shape;674;p20"/>
          <p:cNvGrpSpPr/>
          <p:nvPr/>
        </p:nvGrpSpPr>
        <p:grpSpPr>
          <a:xfrm>
            <a:off x="13311212" y="655587"/>
            <a:ext cx="1192649" cy="475687"/>
            <a:chOff x="0" y="-38100"/>
            <a:chExt cx="1114456" cy="444500"/>
          </a:xfrm>
        </p:grpSpPr>
        <p:sp>
          <p:nvSpPr>
            <p:cNvPr id="675" name="Google Shape;675;p20"/>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476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7" name="Google Shape;677;p20"/>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Recommender System</a:t>
            </a:r>
            <a:endParaRPr/>
          </a:p>
        </p:txBody>
      </p:sp>
      <p:cxnSp>
        <p:nvCxnSpPr>
          <p:cNvPr id="678" name="Google Shape;678;p20"/>
          <p:cNvCxnSpPr/>
          <p:nvPr/>
        </p:nvCxnSpPr>
        <p:spPr>
          <a:xfrm>
            <a:off x="5813447" y="908390"/>
            <a:ext cx="161925" cy="118430"/>
          </a:xfrm>
          <a:prstGeom prst="straightConnector1">
            <a:avLst/>
          </a:prstGeom>
          <a:noFill/>
          <a:ln cap="flat" cmpd="sng" w="38100">
            <a:solidFill>
              <a:srgbClr val="000000"/>
            </a:solidFill>
            <a:prstDash val="solid"/>
            <a:round/>
            <a:headEnd len="sm" w="sm" type="none"/>
            <a:tailEnd len="sm" w="sm" type="none"/>
          </a:ln>
        </p:spPr>
      </p:cxnSp>
      <p:cxnSp>
        <p:nvCxnSpPr>
          <p:cNvPr id="679" name="Google Shape;679;p20"/>
          <p:cNvCxnSpPr/>
          <p:nvPr/>
        </p:nvCxnSpPr>
        <p:spPr>
          <a:xfrm flipH="1" rot="10800000">
            <a:off x="7781162" y="754007"/>
            <a:ext cx="160075" cy="150367"/>
          </a:xfrm>
          <a:prstGeom prst="straightConnector1">
            <a:avLst/>
          </a:prstGeom>
          <a:noFill/>
          <a:ln cap="flat" cmpd="sng" w="38100">
            <a:solidFill>
              <a:srgbClr val="000000"/>
            </a:solidFill>
            <a:prstDash val="solid"/>
            <a:round/>
            <a:headEnd len="sm" w="sm" type="none"/>
            <a:tailEnd len="sm" w="sm" type="none"/>
          </a:ln>
        </p:spPr>
      </p:cxnSp>
      <p:cxnSp>
        <p:nvCxnSpPr>
          <p:cNvPr id="680" name="Google Shape;680;p20"/>
          <p:cNvCxnSpPr/>
          <p:nvPr/>
        </p:nvCxnSpPr>
        <p:spPr>
          <a:xfrm flipH="1" rot="10800000">
            <a:off x="10167977" y="908390"/>
            <a:ext cx="173181" cy="6290"/>
          </a:xfrm>
          <a:prstGeom prst="straightConnector1">
            <a:avLst/>
          </a:prstGeom>
          <a:noFill/>
          <a:ln cap="flat" cmpd="sng" w="38100">
            <a:solidFill>
              <a:srgbClr val="000000"/>
            </a:solidFill>
            <a:prstDash val="solid"/>
            <a:round/>
            <a:headEnd len="sm" w="sm" type="none"/>
            <a:tailEnd len="sm" w="sm" type="none"/>
          </a:ln>
        </p:spPr>
      </p:cxnSp>
      <p:cxnSp>
        <p:nvCxnSpPr>
          <p:cNvPr id="681" name="Google Shape;681;p20"/>
          <p:cNvCxnSpPr/>
          <p:nvPr/>
        </p:nvCxnSpPr>
        <p:spPr>
          <a:xfrm>
            <a:off x="12104841" y="908390"/>
            <a:ext cx="158028" cy="0"/>
          </a:xfrm>
          <a:prstGeom prst="straightConnector1">
            <a:avLst/>
          </a:prstGeom>
          <a:noFill/>
          <a:ln cap="flat" cmpd="sng" w="38100">
            <a:solidFill>
              <a:srgbClr val="000000"/>
            </a:solidFill>
            <a:prstDash val="solid"/>
            <a:round/>
            <a:headEnd len="sm" w="sm" type="none"/>
            <a:tailEnd len="sm" w="sm" type="none"/>
          </a:ln>
        </p:spPr>
      </p:cxnSp>
      <p:cxnSp>
        <p:nvCxnSpPr>
          <p:cNvPr id="682" name="Google Shape;682;p20"/>
          <p:cNvCxnSpPr/>
          <p:nvPr/>
        </p:nvCxnSpPr>
        <p:spPr>
          <a:xfrm>
            <a:off x="13149287" y="908390"/>
            <a:ext cx="161925" cy="5428"/>
          </a:xfrm>
          <a:prstGeom prst="straightConnector1">
            <a:avLst/>
          </a:prstGeom>
          <a:noFill/>
          <a:ln cap="flat" cmpd="sng" w="38100">
            <a:solidFill>
              <a:srgbClr val="000000"/>
            </a:solidFill>
            <a:prstDash val="solid"/>
            <a:round/>
            <a:headEnd len="sm" w="sm" type="none"/>
            <a:tailEnd len="sm" w="sm" type="none"/>
          </a:ln>
        </p:spPr>
      </p:cxnSp>
      <p:sp>
        <p:nvSpPr>
          <p:cNvPr id="683" name="Google Shape;683;p20"/>
          <p:cNvSpPr/>
          <p:nvPr/>
        </p:nvSpPr>
        <p:spPr>
          <a:xfrm>
            <a:off x="10621483" y="5165905"/>
            <a:ext cx="5571235" cy="2337794"/>
          </a:xfrm>
          <a:custGeom>
            <a:rect b="b" l="l" r="r" t="t"/>
            <a:pathLst>
              <a:path extrusionOk="0" h="2337794" w="5571235">
                <a:moveTo>
                  <a:pt x="0" y="0"/>
                </a:moveTo>
                <a:lnTo>
                  <a:pt x="5571235" y="0"/>
                </a:lnTo>
                <a:lnTo>
                  <a:pt x="5571235" y="2337793"/>
                </a:lnTo>
                <a:lnTo>
                  <a:pt x="0" y="2337793"/>
                </a:lnTo>
                <a:lnTo>
                  <a:pt x="0" y="0"/>
                </a:lnTo>
                <a:close/>
              </a:path>
            </a:pathLst>
          </a:custGeom>
          <a:blipFill rotWithShape="1">
            <a:blip r:embed="rId5">
              <a:alphaModFix/>
            </a:blip>
            <a:stretch>
              <a:fillRect b="0" l="0" r="0" t="0"/>
            </a:stretch>
          </a:blipFill>
          <a:ln cap="sq" cmpd="sng" w="47625">
            <a:solidFill>
              <a:srgbClr val="CF4432"/>
            </a:solidFill>
            <a:prstDash val="solid"/>
            <a:miter lim="8000"/>
            <a:headEnd len="sm" w="sm" type="none"/>
            <a:tailEnd len="sm" w="sm" type="none"/>
          </a:ln>
        </p:spPr>
      </p:sp>
      <p:sp>
        <p:nvSpPr>
          <p:cNvPr id="684" name="Google Shape;684;p20"/>
          <p:cNvSpPr/>
          <p:nvPr/>
        </p:nvSpPr>
        <p:spPr>
          <a:xfrm>
            <a:off x="4360175" y="8136122"/>
            <a:ext cx="4695358" cy="1187758"/>
          </a:xfrm>
          <a:custGeom>
            <a:rect b="b" l="l" r="r" t="t"/>
            <a:pathLst>
              <a:path extrusionOk="0" h="1187758" w="4695358">
                <a:moveTo>
                  <a:pt x="0" y="0"/>
                </a:moveTo>
                <a:lnTo>
                  <a:pt x="4695357" y="0"/>
                </a:lnTo>
                <a:lnTo>
                  <a:pt x="4695357" y="1187759"/>
                </a:lnTo>
                <a:lnTo>
                  <a:pt x="0" y="1187759"/>
                </a:lnTo>
                <a:lnTo>
                  <a:pt x="0" y="0"/>
                </a:lnTo>
                <a:close/>
              </a:path>
            </a:pathLst>
          </a:custGeom>
          <a:blipFill rotWithShape="1">
            <a:blip r:embed="rId6">
              <a:alphaModFix/>
            </a:blip>
            <a:stretch>
              <a:fillRect b="0" l="0" r="0" t="0"/>
            </a:stretch>
          </a:blipFill>
          <a:ln cap="sq" cmpd="sng" w="28575">
            <a:solidFill>
              <a:srgbClr val="C44343"/>
            </a:solidFill>
            <a:prstDash val="solid"/>
            <a:miter lim="8000"/>
            <a:headEnd len="sm" w="sm" type="none"/>
            <a:tailEnd len="sm" w="sm" type="none"/>
          </a:ln>
        </p:spPr>
      </p:sp>
      <p:sp>
        <p:nvSpPr>
          <p:cNvPr id="685" name="Google Shape;685;p20"/>
          <p:cNvSpPr/>
          <p:nvPr/>
        </p:nvSpPr>
        <p:spPr>
          <a:xfrm>
            <a:off x="1581512" y="3698072"/>
            <a:ext cx="7514879" cy="838570"/>
          </a:xfrm>
          <a:custGeom>
            <a:rect b="b" l="l" r="r" t="t"/>
            <a:pathLst>
              <a:path extrusionOk="0" h="838570" w="7514879">
                <a:moveTo>
                  <a:pt x="0" y="0"/>
                </a:moveTo>
                <a:lnTo>
                  <a:pt x="7514879" y="0"/>
                </a:lnTo>
                <a:lnTo>
                  <a:pt x="7514879" y="838570"/>
                </a:lnTo>
                <a:lnTo>
                  <a:pt x="0" y="838570"/>
                </a:lnTo>
                <a:lnTo>
                  <a:pt x="0" y="0"/>
                </a:lnTo>
                <a:close/>
              </a:path>
            </a:pathLst>
          </a:custGeom>
          <a:blipFill rotWithShape="1">
            <a:blip r:embed="rId7">
              <a:alphaModFix/>
            </a:blip>
            <a:stretch>
              <a:fillRect b="0" l="0" r="0" t="0"/>
            </a:stretch>
          </a:blipFill>
          <a:ln cap="sq" cmpd="sng" w="19050">
            <a:solidFill>
              <a:srgbClr val="C44343"/>
            </a:solidFill>
            <a:prstDash val="solid"/>
            <a:miter lim="8000"/>
            <a:headEnd len="sm" w="sm" type="none"/>
            <a:tailEnd len="sm" w="sm" type="none"/>
          </a:ln>
        </p:spPr>
      </p:sp>
      <p:sp>
        <p:nvSpPr>
          <p:cNvPr id="686" name="Google Shape;686;p20"/>
          <p:cNvSpPr txBox="1"/>
          <p:nvPr/>
        </p:nvSpPr>
        <p:spPr>
          <a:xfrm>
            <a:off x="0" y="1988611"/>
            <a:ext cx="18192782" cy="1270685"/>
          </a:xfrm>
          <a:prstGeom prst="rect">
            <a:avLst/>
          </a:prstGeom>
          <a:noFill/>
          <a:ln>
            <a:noFill/>
          </a:ln>
        </p:spPr>
        <p:txBody>
          <a:bodyPr anchorCtr="0" anchor="t" bIns="0" lIns="0" spcFirstLastPara="1" rIns="0" wrap="square" tIns="0">
            <a:spAutoFit/>
          </a:bodyPr>
          <a:lstStyle/>
          <a:p>
            <a:pPr indent="0" lvl="0" marL="0" marR="0" rtl="0" algn="ctr">
              <a:lnSpc>
                <a:spcPct val="104008"/>
              </a:lnSpc>
              <a:spcBef>
                <a:spcPts val="0"/>
              </a:spcBef>
              <a:spcAft>
                <a:spcPts val="0"/>
              </a:spcAft>
              <a:buNone/>
            </a:pPr>
            <a:r>
              <a:rPr b="1" i="0" lang="en-US" sz="8158" u="none" cap="none" strike="noStrike">
                <a:solidFill>
                  <a:srgbClr val="141519"/>
                </a:solidFill>
                <a:latin typeface="Arial"/>
                <a:ea typeface="Arial"/>
                <a:cs typeface="Arial"/>
                <a:sym typeface="Arial"/>
              </a:rPr>
              <a:t>Conclusion</a:t>
            </a:r>
            <a:endParaRPr/>
          </a:p>
        </p:txBody>
      </p:sp>
      <p:sp>
        <p:nvSpPr>
          <p:cNvPr id="687" name="Google Shape;687;p20"/>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Problem Statement</a:t>
            </a:r>
            <a:endParaRPr/>
          </a:p>
        </p:txBody>
      </p:sp>
      <p:sp>
        <p:nvSpPr>
          <p:cNvPr id="688" name="Google Shape;688;p20"/>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
        <p:nvSpPr>
          <p:cNvPr id="689" name="Google Shape;689;p20"/>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Proposed Solution</a:t>
            </a:r>
            <a:endParaRPr/>
          </a:p>
        </p:txBody>
      </p:sp>
      <p:sp>
        <p:nvSpPr>
          <p:cNvPr id="690" name="Google Shape;690;p20"/>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141519"/>
                </a:solidFill>
                <a:latin typeface="Arial"/>
                <a:ea typeface="Arial"/>
                <a:cs typeface="Arial"/>
                <a:sym typeface="Arial"/>
              </a:rPr>
              <a:t>Sentiment Analysis</a:t>
            </a:r>
            <a:endParaRPr/>
          </a:p>
        </p:txBody>
      </p:sp>
      <p:sp>
        <p:nvSpPr>
          <p:cNvPr id="691" name="Google Shape;691;p20"/>
          <p:cNvSpPr txBox="1"/>
          <p:nvPr/>
        </p:nvSpPr>
        <p:spPr>
          <a:xfrm>
            <a:off x="12358119" y="80070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Results</a:t>
            </a:r>
            <a:endParaRPr/>
          </a:p>
        </p:txBody>
      </p:sp>
      <p:sp>
        <p:nvSpPr>
          <p:cNvPr id="692" name="Google Shape;692;p20"/>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Conclusion</a:t>
            </a:r>
            <a:endParaRPr/>
          </a:p>
        </p:txBody>
      </p:sp>
      <p:sp>
        <p:nvSpPr>
          <p:cNvPr id="693" name="Google Shape;693;p20"/>
          <p:cNvSpPr txBox="1"/>
          <p:nvPr/>
        </p:nvSpPr>
        <p:spPr>
          <a:xfrm>
            <a:off x="9290311" y="3738931"/>
            <a:ext cx="5949761" cy="855659"/>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2312" u="none" cap="none" strike="noStrike">
                <a:solidFill>
                  <a:srgbClr val="000000"/>
                </a:solidFill>
                <a:latin typeface="Arial"/>
                <a:ea typeface="Arial"/>
                <a:cs typeface="Arial"/>
                <a:sym typeface="Arial"/>
              </a:rPr>
              <a:t>CSAT = (Number of satisfied customers / Total number of survey responses) x 100</a:t>
            </a:r>
            <a:endParaRPr/>
          </a:p>
        </p:txBody>
      </p:sp>
      <p:sp>
        <p:nvSpPr>
          <p:cNvPr id="694" name="Google Shape;694;p20"/>
          <p:cNvSpPr txBox="1"/>
          <p:nvPr/>
        </p:nvSpPr>
        <p:spPr>
          <a:xfrm>
            <a:off x="6361474" y="5385165"/>
            <a:ext cx="3979684" cy="1748469"/>
          </a:xfrm>
          <a:prstGeom prst="rect">
            <a:avLst/>
          </a:prstGeom>
          <a:noFill/>
          <a:ln>
            <a:noFill/>
          </a:ln>
        </p:spPr>
        <p:txBody>
          <a:bodyPr anchorCtr="0" anchor="t" bIns="0" lIns="0" spcFirstLastPara="1" rIns="0" wrap="square" tIns="0">
            <a:spAutoFit/>
          </a:bodyPr>
          <a:lstStyle/>
          <a:p>
            <a:pPr indent="0" lvl="0" marL="0" marR="0" rtl="0" algn="r">
              <a:lnSpc>
                <a:spcPct val="140008"/>
              </a:lnSpc>
              <a:spcBef>
                <a:spcPts val="0"/>
              </a:spcBef>
              <a:spcAft>
                <a:spcPts val="0"/>
              </a:spcAft>
              <a:buNone/>
            </a:pPr>
            <a:r>
              <a:rPr b="0" i="0" lang="en-US" sz="2412" u="none" cap="none" strike="noStrike">
                <a:solidFill>
                  <a:srgbClr val="000000"/>
                </a:solidFill>
                <a:latin typeface="Arial"/>
                <a:ea typeface="Arial"/>
                <a:cs typeface="Arial"/>
                <a:sym typeface="Arial"/>
              </a:rPr>
              <a:t>Categorize reviews into Promoters, Passives, and Detractors based on sentiment strength.</a:t>
            </a:r>
            <a:endParaRPr/>
          </a:p>
        </p:txBody>
      </p:sp>
      <p:sp>
        <p:nvSpPr>
          <p:cNvPr id="695" name="Google Shape;695;p20"/>
          <p:cNvSpPr txBox="1"/>
          <p:nvPr/>
        </p:nvSpPr>
        <p:spPr>
          <a:xfrm>
            <a:off x="9290311" y="8451080"/>
            <a:ext cx="6555135" cy="462594"/>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412" u="none" cap="none" strike="noStrike">
                <a:solidFill>
                  <a:srgbClr val="000000"/>
                </a:solidFill>
                <a:latin typeface="Arial"/>
                <a:ea typeface="Arial"/>
                <a:cs typeface="Arial"/>
                <a:sym typeface="Arial"/>
              </a:rPr>
              <a:t>It is </a:t>
            </a:r>
            <a:r>
              <a:rPr b="1" i="0" lang="en-US" sz="2412" u="none" cap="none" strike="noStrike">
                <a:solidFill>
                  <a:srgbClr val="000000"/>
                </a:solidFill>
                <a:latin typeface="Arial"/>
                <a:ea typeface="Arial"/>
                <a:cs typeface="Arial"/>
                <a:sym typeface="Arial"/>
              </a:rPr>
              <a:t>very</a:t>
            </a:r>
            <a:r>
              <a:rPr b="0" i="0" lang="en-US" sz="2412" u="none" cap="none" strike="noStrike">
                <a:solidFill>
                  <a:srgbClr val="000000"/>
                </a:solidFill>
                <a:latin typeface="Arial"/>
                <a:ea typeface="Arial"/>
                <a:cs typeface="Arial"/>
                <a:sym typeface="Arial"/>
              </a:rPr>
              <a:t> important to understand user’s feelings</a:t>
            </a:r>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4432"/>
        </a:solidFill>
      </p:bgPr>
    </p:bg>
    <p:spTree>
      <p:nvGrpSpPr>
        <p:cNvPr id="699" name="Shape 699"/>
        <p:cNvGrpSpPr/>
        <p:nvPr/>
      </p:nvGrpSpPr>
      <p:grpSpPr>
        <a:xfrm>
          <a:off x="0" y="0"/>
          <a:ext cx="0" cy="0"/>
          <a:chOff x="0" y="0"/>
          <a:chExt cx="0" cy="0"/>
        </a:xfrm>
      </p:grpSpPr>
      <p:sp>
        <p:nvSpPr>
          <p:cNvPr id="700" name="Google Shape;700;p21"/>
          <p:cNvSpPr txBox="1"/>
          <p:nvPr/>
        </p:nvSpPr>
        <p:spPr>
          <a:xfrm>
            <a:off x="4861142" y="2713426"/>
            <a:ext cx="8565715" cy="2191704"/>
          </a:xfrm>
          <a:prstGeom prst="rect">
            <a:avLst/>
          </a:prstGeom>
          <a:noFill/>
          <a:ln>
            <a:noFill/>
          </a:ln>
        </p:spPr>
        <p:txBody>
          <a:bodyPr anchorCtr="0" anchor="t" bIns="0" lIns="0" spcFirstLastPara="1" rIns="0" wrap="square" tIns="0">
            <a:spAutoFit/>
          </a:bodyPr>
          <a:lstStyle/>
          <a:p>
            <a:pPr indent="0" lvl="0" marL="0" marR="0" rtl="0" algn="just">
              <a:lnSpc>
                <a:spcPct val="104001"/>
              </a:lnSpc>
              <a:spcBef>
                <a:spcPts val="0"/>
              </a:spcBef>
              <a:spcAft>
                <a:spcPts val="0"/>
              </a:spcAft>
              <a:buNone/>
            </a:pPr>
            <a:r>
              <a:rPr b="1" i="0" lang="en-US" sz="14070" u="none" cap="none" strike="noStrike">
                <a:solidFill>
                  <a:srgbClr val="FFFFFF"/>
                </a:solidFill>
                <a:latin typeface="Arial"/>
                <a:ea typeface="Arial"/>
                <a:cs typeface="Arial"/>
                <a:sym typeface="Arial"/>
              </a:rPr>
              <a:t>Thank you</a:t>
            </a:r>
            <a:endParaRPr/>
          </a:p>
        </p:txBody>
      </p:sp>
      <p:sp>
        <p:nvSpPr>
          <p:cNvPr id="701" name="Google Shape;701;p21"/>
          <p:cNvSpPr txBox="1"/>
          <p:nvPr/>
        </p:nvSpPr>
        <p:spPr>
          <a:xfrm>
            <a:off x="5976557" y="5105400"/>
            <a:ext cx="6334886" cy="1434867"/>
          </a:xfrm>
          <a:prstGeom prst="rect">
            <a:avLst/>
          </a:prstGeom>
          <a:noFill/>
          <a:ln>
            <a:noFill/>
          </a:ln>
        </p:spPr>
        <p:txBody>
          <a:bodyPr anchorCtr="0" anchor="t" bIns="0" lIns="0" spcFirstLastPara="1" rIns="0" wrap="square" tIns="0">
            <a:spAutoFit/>
          </a:bodyPr>
          <a:lstStyle/>
          <a:p>
            <a:pPr indent="0" lvl="0" marL="0" marR="0" rtl="0" algn="just">
              <a:lnSpc>
                <a:spcPct val="103996"/>
              </a:lnSpc>
              <a:spcBef>
                <a:spcPts val="0"/>
              </a:spcBef>
              <a:spcAft>
                <a:spcPts val="0"/>
              </a:spcAft>
              <a:buNone/>
            </a:pPr>
            <a:r>
              <a:rPr b="1" i="0" lang="en-US" sz="9207" u="none" cap="none" strike="noStrike">
                <a:solidFill>
                  <a:srgbClr val="000000"/>
                </a:solidFill>
                <a:latin typeface="Arial"/>
                <a:ea typeface="Arial"/>
                <a:cs typeface="Arial"/>
                <a:sym typeface="Arial"/>
              </a:rPr>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44" name="Shape 144"/>
        <p:cNvGrpSpPr/>
        <p:nvPr/>
      </p:nvGrpSpPr>
      <p:grpSpPr>
        <a:xfrm>
          <a:off x="0" y="0"/>
          <a:ext cx="0" cy="0"/>
          <a:chOff x="0" y="0"/>
          <a:chExt cx="0" cy="0"/>
        </a:xfrm>
      </p:grpSpPr>
      <p:grpSp>
        <p:nvGrpSpPr>
          <p:cNvPr id="145" name="Google Shape;145;p3"/>
          <p:cNvGrpSpPr/>
          <p:nvPr/>
        </p:nvGrpSpPr>
        <p:grpSpPr>
          <a:xfrm>
            <a:off x="3912407" y="645954"/>
            <a:ext cx="1901040" cy="475687"/>
            <a:chOff x="0" y="-38100"/>
            <a:chExt cx="1776404" cy="444500"/>
          </a:xfrm>
        </p:grpSpPr>
        <p:sp>
          <p:nvSpPr>
            <p:cNvPr id="146" name="Google Shape;146;p3"/>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476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 name="Google Shape;148;p3"/>
          <p:cNvGrpSpPr/>
          <p:nvPr/>
        </p:nvGrpSpPr>
        <p:grpSpPr>
          <a:xfrm>
            <a:off x="2054482" y="7441829"/>
            <a:ext cx="6690411" cy="1466600"/>
            <a:chOff x="0" y="0"/>
            <a:chExt cx="1762083" cy="386265"/>
          </a:xfrm>
        </p:grpSpPr>
        <p:sp>
          <p:nvSpPr>
            <p:cNvPr id="149" name="Google Shape;149;p3"/>
            <p:cNvSpPr/>
            <p:nvPr/>
          </p:nvSpPr>
          <p:spPr>
            <a:xfrm>
              <a:off x="0" y="0"/>
              <a:ext cx="1762083" cy="386265"/>
            </a:xfrm>
            <a:custGeom>
              <a:rect b="b" l="l" r="r" t="t"/>
              <a:pathLst>
                <a:path extrusionOk="0" h="386265" w="1762083">
                  <a:moveTo>
                    <a:pt x="0" y="0"/>
                  </a:moveTo>
                  <a:lnTo>
                    <a:pt x="1762083" y="0"/>
                  </a:lnTo>
                  <a:lnTo>
                    <a:pt x="1762083" y="386265"/>
                  </a:lnTo>
                  <a:lnTo>
                    <a:pt x="0" y="386265"/>
                  </a:lnTo>
                  <a:close/>
                </a:path>
              </a:pathLst>
            </a:custGeom>
            <a:solidFill>
              <a:srgbClr val="CF4432"/>
            </a:solidFill>
            <a:ln>
              <a:noFill/>
            </a:ln>
          </p:spPr>
        </p:sp>
        <p:sp>
          <p:nvSpPr>
            <p:cNvPr id="150" name="Google Shape;150;p3"/>
            <p:cNvSpPr txBox="1"/>
            <p:nvPr/>
          </p:nvSpPr>
          <p:spPr>
            <a:xfrm>
              <a:off x="0" y="19050"/>
              <a:ext cx="1762082" cy="367215"/>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3"/>
          <p:cNvSpPr/>
          <p:nvPr/>
        </p:nvSpPr>
        <p:spPr>
          <a:xfrm>
            <a:off x="9258408" y="4962277"/>
            <a:ext cx="6764081" cy="2063534"/>
          </a:xfrm>
          <a:custGeom>
            <a:rect b="b" l="l" r="r" t="t"/>
            <a:pathLst>
              <a:path extrusionOk="0" h="319695" w="1047933">
                <a:moveTo>
                  <a:pt x="0" y="0"/>
                </a:moveTo>
                <a:lnTo>
                  <a:pt x="1047933" y="0"/>
                </a:lnTo>
                <a:lnTo>
                  <a:pt x="1047933" y="319695"/>
                </a:lnTo>
                <a:lnTo>
                  <a:pt x="0" y="319695"/>
                </a:lnTo>
                <a:close/>
              </a:path>
            </a:pathLst>
          </a:custGeom>
          <a:blipFill rotWithShape="1">
            <a:blip r:embed="rId3">
              <a:alphaModFix/>
            </a:blip>
            <a:stretch>
              <a:fillRect b="-120848" l="0" r="0" t="0"/>
            </a:stretch>
          </a:blipFill>
          <a:ln>
            <a:noFill/>
          </a:ln>
        </p:spPr>
      </p:sp>
      <p:sp>
        <p:nvSpPr>
          <p:cNvPr id="152" name="Google Shape;152;p3"/>
          <p:cNvSpPr/>
          <p:nvPr/>
        </p:nvSpPr>
        <p:spPr>
          <a:xfrm>
            <a:off x="7019230" y="7829405"/>
            <a:ext cx="1844014" cy="762961"/>
          </a:xfrm>
          <a:custGeom>
            <a:rect b="b" l="l" r="r" t="t"/>
            <a:pathLst>
              <a:path extrusionOk="0" h="762961" w="1844014">
                <a:moveTo>
                  <a:pt x="0" y="0"/>
                </a:moveTo>
                <a:lnTo>
                  <a:pt x="1844015" y="0"/>
                </a:lnTo>
                <a:lnTo>
                  <a:pt x="1844015" y="762961"/>
                </a:lnTo>
                <a:lnTo>
                  <a:pt x="0" y="762961"/>
                </a:lnTo>
                <a:lnTo>
                  <a:pt x="0" y="0"/>
                </a:lnTo>
                <a:close/>
              </a:path>
            </a:pathLst>
          </a:custGeom>
          <a:blipFill rotWithShape="1">
            <a:blip r:embed="rId4">
              <a:alphaModFix/>
            </a:blip>
            <a:stretch>
              <a:fillRect b="0" l="0" r="0" t="0"/>
            </a:stretch>
          </a:blipFill>
          <a:ln>
            <a:noFill/>
          </a:ln>
        </p:spPr>
      </p:sp>
      <p:sp>
        <p:nvSpPr>
          <p:cNvPr id="153" name="Google Shape;153;p3"/>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5">
              <a:alphaModFix/>
            </a:blip>
            <a:stretch>
              <a:fillRect b="0" l="0" r="0" t="0"/>
            </a:stretch>
          </a:blipFill>
          <a:ln>
            <a:noFill/>
          </a:ln>
        </p:spPr>
      </p:sp>
      <p:grpSp>
        <p:nvGrpSpPr>
          <p:cNvPr id="154" name="Google Shape;154;p3"/>
          <p:cNvGrpSpPr/>
          <p:nvPr/>
        </p:nvGrpSpPr>
        <p:grpSpPr>
          <a:xfrm>
            <a:off x="5975372" y="647997"/>
            <a:ext cx="1805790" cy="474022"/>
            <a:chOff x="0" y="-38100"/>
            <a:chExt cx="1776404" cy="466309"/>
          </a:xfrm>
        </p:grpSpPr>
        <p:sp>
          <p:nvSpPr>
            <p:cNvPr id="155" name="Google Shape;155;p3"/>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3"/>
          <p:cNvGrpSpPr/>
          <p:nvPr/>
        </p:nvGrpSpPr>
        <p:grpSpPr>
          <a:xfrm>
            <a:off x="7943087" y="649314"/>
            <a:ext cx="2224890" cy="483012"/>
            <a:chOff x="0" y="-38100"/>
            <a:chExt cx="1776404" cy="385648"/>
          </a:xfrm>
        </p:grpSpPr>
        <p:sp>
          <p:nvSpPr>
            <p:cNvPr id="158" name="Google Shape;158;p3"/>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 name="Google Shape;160;p3"/>
          <p:cNvGrpSpPr/>
          <p:nvPr/>
        </p:nvGrpSpPr>
        <p:grpSpPr>
          <a:xfrm>
            <a:off x="10341158" y="652916"/>
            <a:ext cx="1763683" cy="473120"/>
            <a:chOff x="0" y="-38100"/>
            <a:chExt cx="1776404" cy="476532"/>
          </a:xfrm>
        </p:grpSpPr>
        <p:sp>
          <p:nvSpPr>
            <p:cNvPr id="161" name="Google Shape;161;p3"/>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3"/>
          <p:cNvGrpSpPr/>
          <p:nvPr/>
        </p:nvGrpSpPr>
        <p:grpSpPr>
          <a:xfrm>
            <a:off x="12262869" y="654866"/>
            <a:ext cx="886418" cy="471170"/>
            <a:chOff x="0" y="-38100"/>
            <a:chExt cx="941346" cy="500366"/>
          </a:xfrm>
        </p:grpSpPr>
        <p:sp>
          <p:nvSpPr>
            <p:cNvPr id="164" name="Google Shape;164;p3"/>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 name="Google Shape;166;p3"/>
          <p:cNvGrpSpPr/>
          <p:nvPr/>
        </p:nvGrpSpPr>
        <p:grpSpPr>
          <a:xfrm>
            <a:off x="13311212" y="655587"/>
            <a:ext cx="1192649" cy="475687"/>
            <a:chOff x="0" y="-38100"/>
            <a:chExt cx="1114456" cy="444500"/>
          </a:xfrm>
        </p:grpSpPr>
        <p:sp>
          <p:nvSpPr>
            <p:cNvPr id="167" name="Google Shape;167;p3"/>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14151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9" name="Google Shape;169;p3"/>
          <p:cNvSpPr/>
          <p:nvPr/>
        </p:nvSpPr>
        <p:spPr>
          <a:xfrm>
            <a:off x="1026037" y="8834651"/>
            <a:ext cx="1487735" cy="847297"/>
          </a:xfrm>
          <a:custGeom>
            <a:rect b="b" l="l" r="r" t="t"/>
            <a:pathLst>
              <a:path extrusionOk="0" h="847297" w="1487735">
                <a:moveTo>
                  <a:pt x="0" y="0"/>
                </a:moveTo>
                <a:lnTo>
                  <a:pt x="1487735" y="0"/>
                </a:lnTo>
                <a:lnTo>
                  <a:pt x="1487735" y="847298"/>
                </a:lnTo>
                <a:lnTo>
                  <a:pt x="0" y="847298"/>
                </a:lnTo>
                <a:lnTo>
                  <a:pt x="0" y="0"/>
                </a:lnTo>
                <a:close/>
              </a:path>
            </a:pathLst>
          </a:custGeom>
          <a:blipFill rotWithShape="1">
            <a:blip r:embed="rId6">
              <a:alphaModFix/>
            </a:blip>
            <a:stretch>
              <a:fillRect b="0" l="0" r="0" t="0"/>
            </a:stretch>
          </a:blipFill>
          <a:ln>
            <a:noFill/>
          </a:ln>
        </p:spPr>
      </p:sp>
      <p:sp>
        <p:nvSpPr>
          <p:cNvPr id="170" name="Google Shape;170;p3"/>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Problem Statement</a:t>
            </a:r>
            <a:endParaRPr/>
          </a:p>
        </p:txBody>
      </p:sp>
      <p:sp>
        <p:nvSpPr>
          <p:cNvPr id="171" name="Google Shape;171;p3"/>
          <p:cNvSpPr txBox="1"/>
          <p:nvPr/>
        </p:nvSpPr>
        <p:spPr>
          <a:xfrm>
            <a:off x="2054482" y="2287657"/>
            <a:ext cx="13100476" cy="1270685"/>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8158" u="none" cap="none" strike="noStrike">
                <a:solidFill>
                  <a:srgbClr val="141519"/>
                </a:solidFill>
                <a:latin typeface="Arial"/>
                <a:ea typeface="Arial"/>
                <a:cs typeface="Arial"/>
                <a:sym typeface="Arial"/>
              </a:rPr>
              <a:t>Problem statement</a:t>
            </a:r>
            <a:endParaRPr/>
          </a:p>
        </p:txBody>
      </p:sp>
      <p:sp>
        <p:nvSpPr>
          <p:cNvPr id="172" name="Google Shape;172;p3"/>
          <p:cNvSpPr txBox="1"/>
          <p:nvPr/>
        </p:nvSpPr>
        <p:spPr>
          <a:xfrm>
            <a:off x="2342211" y="7562502"/>
            <a:ext cx="4677019" cy="1206205"/>
          </a:xfrm>
          <a:prstGeom prst="rect">
            <a:avLst/>
          </a:prstGeom>
          <a:noFill/>
          <a:ln>
            <a:noFill/>
          </a:ln>
        </p:spPr>
        <p:txBody>
          <a:bodyPr anchorCtr="0" anchor="t" bIns="0" lIns="0" spcFirstLastPara="1" rIns="0" wrap="square" tIns="0">
            <a:spAutoFit/>
          </a:bodyPr>
          <a:lstStyle/>
          <a:p>
            <a:pPr indent="0" lvl="0" marL="0" marR="0" rtl="0" algn="l">
              <a:lnSpc>
                <a:spcPct val="104005"/>
              </a:lnSpc>
              <a:spcBef>
                <a:spcPts val="0"/>
              </a:spcBef>
              <a:spcAft>
                <a:spcPts val="0"/>
              </a:spcAft>
              <a:buNone/>
            </a:pPr>
            <a:r>
              <a:rPr b="1" i="0" lang="en-US" sz="2172" u="none" cap="none" strike="noStrike">
                <a:solidFill>
                  <a:srgbClr val="EBEBEB"/>
                </a:solidFill>
                <a:latin typeface="Arial"/>
                <a:ea typeface="Arial"/>
                <a:cs typeface="Arial"/>
                <a:sym typeface="Arial"/>
              </a:rPr>
              <a:t>A system that not only knows your size and style preferences but also understands the emotions behind your fashion choices.</a:t>
            </a:r>
            <a:endParaRPr/>
          </a:p>
        </p:txBody>
      </p:sp>
      <p:sp>
        <p:nvSpPr>
          <p:cNvPr id="173" name="Google Shape;173;p3"/>
          <p:cNvSpPr txBox="1"/>
          <p:nvPr/>
        </p:nvSpPr>
        <p:spPr>
          <a:xfrm>
            <a:off x="2054482" y="4886077"/>
            <a:ext cx="6690407" cy="1844459"/>
          </a:xfrm>
          <a:prstGeom prst="rect">
            <a:avLst/>
          </a:prstGeom>
          <a:noFill/>
          <a:ln>
            <a:noFill/>
          </a:ln>
        </p:spPr>
        <p:txBody>
          <a:bodyPr anchorCtr="0" anchor="t" bIns="0" lIns="0" spcFirstLastPara="1" rIns="0" wrap="square" tIns="0">
            <a:spAutoFit/>
          </a:bodyPr>
          <a:lstStyle/>
          <a:p>
            <a:pPr indent="0" lvl="0" marL="0" marR="0" rtl="0" algn="just">
              <a:lnSpc>
                <a:spcPct val="155012"/>
              </a:lnSpc>
              <a:spcBef>
                <a:spcPts val="0"/>
              </a:spcBef>
              <a:spcAft>
                <a:spcPts val="0"/>
              </a:spcAft>
              <a:buNone/>
            </a:pPr>
            <a:r>
              <a:rPr b="0" i="0" lang="en-US" sz="1576" u="none" cap="none" strike="noStrike">
                <a:solidFill>
                  <a:srgbClr val="141519"/>
                </a:solidFill>
                <a:latin typeface="Arial"/>
                <a:ea typeface="Arial"/>
                <a:cs typeface="Arial"/>
                <a:sym typeface="Arial"/>
              </a:rPr>
              <a:t>In a world where fashion trends change faster than Instagram stories, Rent the Runway has revolutionized how women access designer clothing. But with over 5 million customers and 90,000 items shipped daily, how can they ensure each customer finds their perfect style without drowning in a sea of options?</a:t>
            </a:r>
            <a:endParaRPr/>
          </a:p>
          <a:p>
            <a:pPr indent="0" lvl="0" marL="0" marR="0" rtl="0" algn="just">
              <a:lnSpc>
                <a:spcPct val="155012"/>
              </a:lnSpc>
              <a:spcBef>
                <a:spcPts val="0"/>
              </a:spcBef>
              <a:spcAft>
                <a:spcPts val="0"/>
              </a:spcAft>
              <a:buNone/>
            </a:pPr>
            <a:r>
              <a:t/>
            </a:r>
            <a:endParaRPr b="0" i="0" sz="1576" u="none" cap="none" strike="noStrike">
              <a:solidFill>
                <a:srgbClr val="141519"/>
              </a:solidFill>
              <a:latin typeface="Arial"/>
              <a:ea typeface="Arial"/>
              <a:cs typeface="Arial"/>
              <a:sym typeface="Arial"/>
            </a:endParaRPr>
          </a:p>
        </p:txBody>
      </p:sp>
      <p:sp>
        <p:nvSpPr>
          <p:cNvPr id="174" name="Google Shape;174;p3"/>
          <p:cNvSpPr txBox="1"/>
          <p:nvPr/>
        </p:nvSpPr>
        <p:spPr>
          <a:xfrm>
            <a:off x="9258408" y="7368770"/>
            <a:ext cx="6764081" cy="1539659"/>
          </a:xfrm>
          <a:prstGeom prst="rect">
            <a:avLst/>
          </a:prstGeom>
          <a:noFill/>
          <a:ln>
            <a:noFill/>
          </a:ln>
        </p:spPr>
        <p:txBody>
          <a:bodyPr anchorCtr="0" anchor="t" bIns="0" lIns="0" spcFirstLastPara="1" rIns="0" wrap="square" tIns="0">
            <a:spAutoFit/>
          </a:bodyPr>
          <a:lstStyle/>
          <a:p>
            <a:pPr indent="0" lvl="0" marL="0" marR="0" rtl="0" algn="just">
              <a:lnSpc>
                <a:spcPct val="155012"/>
              </a:lnSpc>
              <a:spcBef>
                <a:spcPts val="0"/>
              </a:spcBef>
              <a:spcAft>
                <a:spcPts val="0"/>
              </a:spcAft>
              <a:buNone/>
            </a:pPr>
            <a:r>
              <a:rPr b="0" i="0" lang="en-US" sz="1576" u="none" cap="none" strike="noStrike">
                <a:solidFill>
                  <a:srgbClr val="141519"/>
                </a:solidFill>
                <a:latin typeface="Arial"/>
                <a:ea typeface="Arial"/>
                <a:cs typeface="Arial"/>
                <a:sym typeface="Arial"/>
              </a:rPr>
              <a:t>Research shows that personalized recommendations can increase conversion rates by 63%. For Rent the Runway, this could mean turning more of their 5 million customers into loyal subscribers. Moreover, with 74% of customers feeling frustrated when website content is not personalized  our system could significantly enhance user experience and retention.</a:t>
            </a:r>
            <a:endParaRPr/>
          </a:p>
        </p:txBody>
      </p:sp>
      <p:sp>
        <p:nvSpPr>
          <p:cNvPr id="175" name="Google Shape;175;p3"/>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
        <p:nvSpPr>
          <p:cNvPr id="176" name="Google Shape;176;p3"/>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Proposed Solution</a:t>
            </a:r>
            <a:endParaRPr/>
          </a:p>
        </p:txBody>
      </p:sp>
      <p:sp>
        <p:nvSpPr>
          <p:cNvPr id="177" name="Google Shape;177;p3"/>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Recommender System</a:t>
            </a:r>
            <a:endParaRPr/>
          </a:p>
        </p:txBody>
      </p:sp>
      <p:sp>
        <p:nvSpPr>
          <p:cNvPr id="178" name="Google Shape;178;p3"/>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141519"/>
                </a:solidFill>
                <a:latin typeface="Arial"/>
                <a:ea typeface="Arial"/>
                <a:cs typeface="Arial"/>
                <a:sym typeface="Arial"/>
              </a:rPr>
              <a:t>Sentiment Analysis</a:t>
            </a:r>
            <a:endParaRPr/>
          </a:p>
        </p:txBody>
      </p:sp>
      <p:sp>
        <p:nvSpPr>
          <p:cNvPr id="179" name="Google Shape;179;p3"/>
          <p:cNvSpPr txBox="1"/>
          <p:nvPr/>
        </p:nvSpPr>
        <p:spPr>
          <a:xfrm>
            <a:off x="12358119" y="80070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Results</a:t>
            </a:r>
            <a:endParaRPr/>
          </a:p>
        </p:txBody>
      </p:sp>
      <p:sp>
        <p:nvSpPr>
          <p:cNvPr id="180" name="Google Shape;180;p3"/>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141519"/>
                </a:solidFill>
                <a:latin typeface="Arial"/>
                <a:ea typeface="Arial"/>
                <a:cs typeface="Arial"/>
                <a:sym typeface="Arial"/>
              </a:rPr>
              <a:t>Conclusion</a:t>
            </a:r>
            <a:endParaRPr/>
          </a:p>
        </p:txBody>
      </p:sp>
      <p:cxnSp>
        <p:nvCxnSpPr>
          <p:cNvPr id="181" name="Google Shape;181;p3"/>
          <p:cNvCxnSpPr/>
          <p:nvPr/>
        </p:nvCxnSpPr>
        <p:spPr>
          <a:xfrm>
            <a:off x="5813447" y="908390"/>
            <a:ext cx="161925" cy="118430"/>
          </a:xfrm>
          <a:prstGeom prst="straightConnector1">
            <a:avLst/>
          </a:prstGeom>
          <a:noFill/>
          <a:ln cap="flat" cmpd="sng" w="38100">
            <a:solidFill>
              <a:srgbClr val="000000"/>
            </a:solidFill>
            <a:prstDash val="solid"/>
            <a:round/>
            <a:headEnd len="sm" w="sm" type="none"/>
            <a:tailEnd len="sm" w="sm" type="none"/>
          </a:ln>
        </p:spPr>
      </p:cxnSp>
      <p:cxnSp>
        <p:nvCxnSpPr>
          <p:cNvPr id="182" name="Google Shape;182;p3"/>
          <p:cNvCxnSpPr/>
          <p:nvPr/>
        </p:nvCxnSpPr>
        <p:spPr>
          <a:xfrm flipH="1" rot="10800000">
            <a:off x="7781162" y="754007"/>
            <a:ext cx="160075" cy="150367"/>
          </a:xfrm>
          <a:prstGeom prst="straightConnector1">
            <a:avLst/>
          </a:prstGeom>
          <a:noFill/>
          <a:ln cap="flat" cmpd="sng" w="38100">
            <a:solidFill>
              <a:srgbClr val="000000"/>
            </a:solidFill>
            <a:prstDash val="solid"/>
            <a:round/>
            <a:headEnd len="sm" w="sm" type="none"/>
            <a:tailEnd len="sm" w="sm" type="none"/>
          </a:ln>
        </p:spPr>
      </p:cxnSp>
      <p:cxnSp>
        <p:nvCxnSpPr>
          <p:cNvPr id="183" name="Google Shape;183;p3"/>
          <p:cNvCxnSpPr/>
          <p:nvPr/>
        </p:nvCxnSpPr>
        <p:spPr>
          <a:xfrm flipH="1" rot="10800000">
            <a:off x="10167977" y="908390"/>
            <a:ext cx="173181" cy="6290"/>
          </a:xfrm>
          <a:prstGeom prst="straightConnector1">
            <a:avLst/>
          </a:prstGeom>
          <a:noFill/>
          <a:ln cap="flat" cmpd="sng" w="38100">
            <a:solidFill>
              <a:srgbClr val="000000"/>
            </a:solidFill>
            <a:prstDash val="solid"/>
            <a:round/>
            <a:headEnd len="sm" w="sm" type="none"/>
            <a:tailEnd len="sm" w="sm" type="none"/>
          </a:ln>
        </p:spPr>
      </p:cxnSp>
      <p:cxnSp>
        <p:nvCxnSpPr>
          <p:cNvPr id="184" name="Google Shape;184;p3"/>
          <p:cNvCxnSpPr/>
          <p:nvPr/>
        </p:nvCxnSpPr>
        <p:spPr>
          <a:xfrm>
            <a:off x="12104841" y="908390"/>
            <a:ext cx="158028" cy="0"/>
          </a:xfrm>
          <a:prstGeom prst="straightConnector1">
            <a:avLst/>
          </a:prstGeom>
          <a:noFill/>
          <a:ln cap="flat" cmpd="sng" w="38100">
            <a:solidFill>
              <a:srgbClr val="000000"/>
            </a:solidFill>
            <a:prstDash val="solid"/>
            <a:round/>
            <a:headEnd len="sm" w="sm" type="none"/>
            <a:tailEnd len="sm" w="sm" type="none"/>
          </a:ln>
        </p:spPr>
      </p:cxnSp>
      <p:cxnSp>
        <p:nvCxnSpPr>
          <p:cNvPr id="185" name="Google Shape;185;p3"/>
          <p:cNvCxnSpPr/>
          <p:nvPr/>
        </p:nvCxnSpPr>
        <p:spPr>
          <a:xfrm>
            <a:off x="13149287" y="908390"/>
            <a:ext cx="161925" cy="5428"/>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89" name="Shape 189"/>
        <p:cNvGrpSpPr/>
        <p:nvPr/>
      </p:nvGrpSpPr>
      <p:grpSpPr>
        <a:xfrm>
          <a:off x="0" y="0"/>
          <a:ext cx="0" cy="0"/>
          <a:chOff x="0" y="0"/>
          <a:chExt cx="0" cy="0"/>
        </a:xfrm>
      </p:grpSpPr>
      <p:sp>
        <p:nvSpPr>
          <p:cNvPr id="190" name="Google Shape;190;p4"/>
          <p:cNvSpPr/>
          <p:nvPr/>
        </p:nvSpPr>
        <p:spPr>
          <a:xfrm>
            <a:off x="648381" y="1076692"/>
            <a:ext cx="16941311" cy="7385997"/>
          </a:xfrm>
          <a:custGeom>
            <a:rect b="b" l="l" r="r" t="t"/>
            <a:pathLst>
              <a:path extrusionOk="0" h="5885508" w="13499631">
                <a:moveTo>
                  <a:pt x="13127345" y="2610383"/>
                </a:moveTo>
                <a:cubicBezTo>
                  <a:pt x="13077013" y="3601646"/>
                  <a:pt x="13174637" y="4921913"/>
                  <a:pt x="12991736" y="5787829"/>
                </a:cubicBezTo>
                <a:cubicBezTo>
                  <a:pt x="13043633" y="5853004"/>
                  <a:pt x="12508504" y="5768439"/>
                  <a:pt x="12287620" y="5749049"/>
                </a:cubicBezTo>
                <a:cubicBezTo>
                  <a:pt x="12278493" y="5738791"/>
                  <a:pt x="12286578" y="5726907"/>
                  <a:pt x="12222424" y="5750300"/>
                </a:cubicBezTo>
                <a:cubicBezTo>
                  <a:pt x="12098552" y="5700637"/>
                  <a:pt x="11915482" y="5747047"/>
                  <a:pt x="11651308" y="5712771"/>
                </a:cubicBezTo>
                <a:cubicBezTo>
                  <a:pt x="11629923" y="5696634"/>
                  <a:pt x="11584808" y="5742294"/>
                  <a:pt x="11510485" y="5722779"/>
                </a:cubicBezTo>
                <a:cubicBezTo>
                  <a:pt x="11459110" y="5725156"/>
                  <a:pt x="11472149" y="5737916"/>
                  <a:pt x="11403563" y="5721528"/>
                </a:cubicBezTo>
                <a:cubicBezTo>
                  <a:pt x="11354797" y="5751301"/>
                  <a:pt x="11348016" y="5658730"/>
                  <a:pt x="11301857" y="5716524"/>
                </a:cubicBezTo>
                <a:cubicBezTo>
                  <a:pt x="11299511" y="5716524"/>
                  <a:pt x="11300554" y="5716524"/>
                  <a:pt x="11294035" y="5716524"/>
                </a:cubicBezTo>
                <a:cubicBezTo>
                  <a:pt x="11294035" y="5716524"/>
                  <a:pt x="11294035" y="5716524"/>
                  <a:pt x="11283603" y="5716524"/>
                </a:cubicBezTo>
                <a:cubicBezTo>
                  <a:pt x="11283603" y="5716524"/>
                  <a:pt x="11283603" y="5716524"/>
                  <a:pt x="11270563" y="5716524"/>
                </a:cubicBezTo>
                <a:cubicBezTo>
                  <a:pt x="11235358" y="5713897"/>
                  <a:pt x="11280995" y="5699511"/>
                  <a:pt x="11189721" y="5696509"/>
                </a:cubicBezTo>
                <a:cubicBezTo>
                  <a:pt x="11122699" y="5555650"/>
                  <a:pt x="10627731" y="5650849"/>
                  <a:pt x="10415193" y="5616447"/>
                </a:cubicBezTo>
                <a:cubicBezTo>
                  <a:pt x="10415454" y="5616447"/>
                  <a:pt x="10413367" y="5616447"/>
                  <a:pt x="10407369" y="5616447"/>
                </a:cubicBezTo>
                <a:cubicBezTo>
                  <a:pt x="10403979" y="5613445"/>
                  <a:pt x="10388853" y="5613070"/>
                  <a:pt x="10378683" y="5617698"/>
                </a:cubicBezTo>
                <a:cubicBezTo>
                  <a:pt x="10406848" y="5618699"/>
                  <a:pt x="10374771" y="5642342"/>
                  <a:pt x="10378683" y="5615196"/>
                </a:cubicBezTo>
                <a:cubicBezTo>
                  <a:pt x="10378683" y="5615071"/>
                  <a:pt x="10378943" y="5614946"/>
                  <a:pt x="10378943" y="5614821"/>
                </a:cubicBezTo>
                <a:cubicBezTo>
                  <a:pt x="10374250" y="5616197"/>
                  <a:pt x="10364862" y="5617698"/>
                  <a:pt x="10347388" y="5617698"/>
                </a:cubicBezTo>
                <a:cubicBezTo>
                  <a:pt x="10056094" y="5534509"/>
                  <a:pt x="9802872" y="5456199"/>
                  <a:pt x="9353803" y="5462579"/>
                </a:cubicBezTo>
                <a:cubicBezTo>
                  <a:pt x="9141525" y="5423173"/>
                  <a:pt x="8851533" y="5499232"/>
                  <a:pt x="8623608" y="5482719"/>
                </a:cubicBezTo>
                <a:cubicBezTo>
                  <a:pt x="8305713" y="5536886"/>
                  <a:pt x="8441059" y="5366630"/>
                  <a:pt x="7995119" y="5597683"/>
                </a:cubicBezTo>
                <a:cubicBezTo>
                  <a:pt x="7965390" y="5579669"/>
                  <a:pt x="7921578" y="5631959"/>
                  <a:pt x="7768237" y="5658980"/>
                </a:cubicBezTo>
                <a:cubicBezTo>
                  <a:pt x="7700433" y="5662608"/>
                  <a:pt x="7608377" y="5661982"/>
                  <a:pt x="7507453" y="5673991"/>
                </a:cubicBezTo>
                <a:cubicBezTo>
                  <a:pt x="7503802" y="5673491"/>
                  <a:pt x="7498586" y="5675993"/>
                  <a:pt x="7507453" y="5668987"/>
                </a:cubicBezTo>
                <a:cubicBezTo>
                  <a:pt x="7473030" y="5691255"/>
                  <a:pt x="7308215" y="5690504"/>
                  <a:pt x="7202335" y="5678995"/>
                </a:cubicBezTo>
                <a:cubicBezTo>
                  <a:pt x="7202335" y="5678995"/>
                  <a:pt x="7202335" y="5678870"/>
                  <a:pt x="7202335" y="5676869"/>
                </a:cubicBezTo>
                <a:cubicBezTo>
                  <a:pt x="7197120" y="5679246"/>
                  <a:pt x="7117842" y="5690504"/>
                  <a:pt x="7038042" y="5750300"/>
                </a:cubicBezTo>
                <a:cubicBezTo>
                  <a:pt x="7039086" y="5745922"/>
                  <a:pt x="7035956" y="5732286"/>
                  <a:pt x="7009356" y="5754053"/>
                </a:cubicBezTo>
                <a:cubicBezTo>
                  <a:pt x="6851843" y="5811347"/>
                  <a:pt x="6729535" y="5866712"/>
                  <a:pt x="6563416" y="5785327"/>
                </a:cubicBezTo>
                <a:cubicBezTo>
                  <a:pt x="6270295" y="5786453"/>
                  <a:pt x="6154246" y="5711896"/>
                  <a:pt x="5927103" y="5661482"/>
                </a:cubicBezTo>
                <a:cubicBezTo>
                  <a:pt x="5924756" y="5674993"/>
                  <a:pt x="5905719" y="5637088"/>
                  <a:pt x="5890593" y="5647721"/>
                </a:cubicBezTo>
                <a:cubicBezTo>
                  <a:pt x="5820964" y="5682373"/>
                  <a:pt x="5768547" y="5665235"/>
                  <a:pt x="5708045" y="5632710"/>
                </a:cubicBezTo>
                <a:cubicBezTo>
                  <a:pt x="5708045" y="5632710"/>
                  <a:pt x="5708045" y="5632710"/>
                  <a:pt x="5708045" y="5631459"/>
                </a:cubicBezTo>
                <a:cubicBezTo>
                  <a:pt x="5680662" y="5633335"/>
                  <a:pt x="5632678" y="5633710"/>
                  <a:pt x="5569829" y="5657729"/>
                </a:cubicBezTo>
                <a:cubicBezTo>
                  <a:pt x="5570612" y="5668362"/>
                  <a:pt x="5576871" y="5674242"/>
                  <a:pt x="5533320" y="5653976"/>
                </a:cubicBezTo>
                <a:lnTo>
                  <a:pt x="5530712" y="5653976"/>
                </a:lnTo>
                <a:cubicBezTo>
                  <a:pt x="5452477" y="5606565"/>
                  <a:pt x="5425616" y="5597933"/>
                  <a:pt x="5285575" y="5575165"/>
                </a:cubicBezTo>
                <a:cubicBezTo>
                  <a:pt x="5279316" y="5569536"/>
                  <a:pt x="5274622" y="5596682"/>
                  <a:pt x="5264712" y="5577667"/>
                </a:cubicBezTo>
                <a:cubicBezTo>
                  <a:pt x="5294963" y="5575791"/>
                  <a:pt x="5183869" y="5546518"/>
                  <a:pt x="5056085" y="5498856"/>
                </a:cubicBezTo>
                <a:lnTo>
                  <a:pt x="5053478" y="5498856"/>
                </a:lnTo>
                <a:cubicBezTo>
                  <a:pt x="5030528" y="5453572"/>
                  <a:pt x="5023748" y="5534509"/>
                  <a:pt x="4732713" y="5371258"/>
                </a:cubicBezTo>
                <a:lnTo>
                  <a:pt x="4735321" y="5371258"/>
                </a:lnTo>
                <a:cubicBezTo>
                  <a:pt x="4672994" y="5305833"/>
                  <a:pt x="4594237" y="5387020"/>
                  <a:pt x="4505831" y="5316216"/>
                </a:cubicBezTo>
                <a:cubicBezTo>
                  <a:pt x="4533213" y="5298077"/>
                  <a:pt x="4466192" y="5316842"/>
                  <a:pt x="4456282" y="5318718"/>
                </a:cubicBezTo>
                <a:cubicBezTo>
                  <a:pt x="4449502" y="5318718"/>
                  <a:pt x="4475059" y="5317467"/>
                  <a:pt x="4461498" y="5312463"/>
                </a:cubicBezTo>
                <a:cubicBezTo>
                  <a:pt x="4375179" y="5351368"/>
                  <a:pt x="4214536" y="5112059"/>
                  <a:pt x="3955578" y="5192370"/>
                </a:cubicBezTo>
                <a:cubicBezTo>
                  <a:pt x="3916721" y="5197750"/>
                  <a:pt x="3878125" y="5194497"/>
                  <a:pt x="3765205" y="5178610"/>
                </a:cubicBezTo>
                <a:cubicBezTo>
                  <a:pt x="3774854" y="5161597"/>
                  <a:pt x="3744082" y="5202128"/>
                  <a:pt x="3692186" y="5189869"/>
                </a:cubicBezTo>
                <a:cubicBezTo>
                  <a:pt x="3595696" y="5184490"/>
                  <a:pt x="3719046" y="5238656"/>
                  <a:pt x="3621774" y="5212386"/>
                </a:cubicBezTo>
                <a:cubicBezTo>
                  <a:pt x="3616819" y="5173731"/>
                  <a:pt x="3293448" y="5189368"/>
                  <a:pt x="3209736" y="5213637"/>
                </a:cubicBezTo>
                <a:cubicBezTo>
                  <a:pt x="3197218" y="5218140"/>
                  <a:pt x="3162273" y="5231526"/>
                  <a:pt x="3178964" y="5205381"/>
                </a:cubicBezTo>
                <a:cubicBezTo>
                  <a:pt x="3161491" y="5214638"/>
                  <a:pt x="3102815" y="5192370"/>
                  <a:pt x="3154971" y="5186116"/>
                </a:cubicBezTo>
                <a:cubicBezTo>
                  <a:pt x="3154971" y="5186116"/>
                  <a:pt x="3154971" y="5186116"/>
                  <a:pt x="3160187" y="5188618"/>
                </a:cubicBezTo>
                <a:cubicBezTo>
                  <a:pt x="3170879" y="5199001"/>
                  <a:pt x="3183658" y="5189493"/>
                  <a:pt x="3152363" y="5178610"/>
                </a:cubicBezTo>
                <a:cubicBezTo>
                  <a:pt x="3149756" y="5182488"/>
                  <a:pt x="3140628" y="5163723"/>
                  <a:pt x="3118462" y="5178610"/>
                </a:cubicBezTo>
                <a:cubicBezTo>
                  <a:pt x="3116375" y="5179611"/>
                  <a:pt x="3119244" y="5181613"/>
                  <a:pt x="3108030" y="5182363"/>
                </a:cubicBezTo>
                <a:cubicBezTo>
                  <a:pt x="3095512" y="5215514"/>
                  <a:pt x="3090818" y="5201503"/>
                  <a:pt x="2818560" y="5224896"/>
                </a:cubicBezTo>
                <a:cubicBezTo>
                  <a:pt x="2818560" y="5224896"/>
                  <a:pt x="2818560" y="5224896"/>
                  <a:pt x="2818560" y="5226147"/>
                </a:cubicBezTo>
                <a:cubicBezTo>
                  <a:pt x="2825601" y="5233152"/>
                  <a:pt x="2797697" y="5239657"/>
                  <a:pt x="2795090" y="5226147"/>
                </a:cubicBezTo>
                <a:cubicBezTo>
                  <a:pt x="2798219" y="5227398"/>
                  <a:pt x="2788570" y="5221643"/>
                  <a:pt x="2805521" y="5219892"/>
                </a:cubicBezTo>
                <a:cubicBezTo>
                  <a:pt x="2582812" y="5151589"/>
                  <a:pt x="1856268" y="5418670"/>
                  <a:pt x="1462484" y="5521374"/>
                </a:cubicBezTo>
                <a:cubicBezTo>
                  <a:pt x="1462484" y="5521374"/>
                  <a:pt x="1462484" y="5521374"/>
                  <a:pt x="1462484" y="5523876"/>
                </a:cubicBezTo>
                <a:cubicBezTo>
                  <a:pt x="1464310" y="5524001"/>
                  <a:pt x="1459355" y="5531507"/>
                  <a:pt x="1446837" y="5536385"/>
                </a:cubicBezTo>
                <a:cubicBezTo>
                  <a:pt x="1446837" y="5536385"/>
                  <a:pt x="1446837" y="5536385"/>
                  <a:pt x="1446837" y="5537637"/>
                </a:cubicBezTo>
                <a:cubicBezTo>
                  <a:pt x="1407459" y="5532007"/>
                  <a:pt x="1497169" y="5560404"/>
                  <a:pt x="1431190" y="5543891"/>
                </a:cubicBezTo>
                <a:cubicBezTo>
                  <a:pt x="1435624" y="5543891"/>
                  <a:pt x="1433537" y="5544517"/>
                  <a:pt x="1423367" y="5540138"/>
                </a:cubicBezTo>
                <a:cubicBezTo>
                  <a:pt x="1298973" y="5562155"/>
                  <a:pt x="1402504" y="5574915"/>
                  <a:pt x="1230387" y="5605188"/>
                </a:cubicBezTo>
                <a:cubicBezTo>
                  <a:pt x="1212653" y="5653976"/>
                  <a:pt x="1068962" y="5652975"/>
                  <a:pt x="873113" y="5716524"/>
                </a:cubicBezTo>
                <a:cubicBezTo>
                  <a:pt x="822782" y="5717525"/>
                  <a:pt x="826172" y="5706267"/>
                  <a:pt x="794878" y="5751551"/>
                </a:cubicBezTo>
                <a:cubicBezTo>
                  <a:pt x="762019" y="5725531"/>
                  <a:pt x="728378" y="5751301"/>
                  <a:pt x="698388" y="5774068"/>
                </a:cubicBezTo>
                <a:cubicBezTo>
                  <a:pt x="623282" y="5782700"/>
                  <a:pt x="497323" y="5796336"/>
                  <a:pt x="406310" y="5845374"/>
                </a:cubicBezTo>
                <a:cubicBezTo>
                  <a:pt x="303039" y="5885508"/>
                  <a:pt x="104267" y="5855131"/>
                  <a:pt x="119448" y="5732787"/>
                </a:cubicBezTo>
                <a:cubicBezTo>
                  <a:pt x="309820" y="4855612"/>
                  <a:pt x="152046" y="3763771"/>
                  <a:pt x="244624" y="2654166"/>
                </a:cubicBezTo>
                <a:cubicBezTo>
                  <a:pt x="175516" y="2040444"/>
                  <a:pt x="278004" y="1591223"/>
                  <a:pt x="205506" y="979127"/>
                </a:cubicBezTo>
                <a:cubicBezTo>
                  <a:pt x="361716" y="784477"/>
                  <a:pt x="0" y="513334"/>
                  <a:pt x="724466" y="595206"/>
                </a:cubicBezTo>
                <a:cubicBezTo>
                  <a:pt x="4151948" y="580069"/>
                  <a:pt x="7892892" y="597458"/>
                  <a:pt x="11380093" y="593955"/>
                </a:cubicBezTo>
                <a:cubicBezTo>
                  <a:pt x="13499631" y="680146"/>
                  <a:pt x="12997734" y="0"/>
                  <a:pt x="13127345" y="2610383"/>
                </a:cubicBezTo>
                <a:close/>
              </a:path>
            </a:pathLst>
          </a:custGeom>
          <a:blipFill rotWithShape="1">
            <a:blip r:embed="rId3">
              <a:alphaModFix/>
            </a:blip>
            <a:stretch>
              <a:fillRect b="-1073" l="-12" r="-314" t="-104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2413648" y="8230552"/>
            <a:ext cx="4751320" cy="1537709"/>
          </a:xfrm>
          <a:custGeom>
            <a:rect b="b" l="l" r="r" t="t"/>
            <a:pathLst>
              <a:path extrusionOk="0" h="1537709" w="4751320">
                <a:moveTo>
                  <a:pt x="0" y="0"/>
                </a:moveTo>
                <a:lnTo>
                  <a:pt x="4751321" y="0"/>
                </a:lnTo>
                <a:lnTo>
                  <a:pt x="4751321" y="1537709"/>
                </a:lnTo>
                <a:lnTo>
                  <a:pt x="0" y="1537709"/>
                </a:lnTo>
                <a:lnTo>
                  <a:pt x="0" y="0"/>
                </a:lnTo>
                <a:close/>
              </a:path>
            </a:pathLst>
          </a:custGeom>
          <a:blipFill rotWithShape="1">
            <a:blip r:embed="rId4">
              <a:alphaModFix/>
            </a:blip>
            <a:stretch>
              <a:fillRect b="0" l="0" r="-7323" t="0"/>
            </a:stretch>
          </a:blipFill>
          <a:ln>
            <a:noFill/>
          </a:ln>
        </p:spPr>
      </p:sp>
      <p:sp>
        <p:nvSpPr>
          <p:cNvPr id="192" name="Google Shape;192;p4"/>
          <p:cNvSpPr/>
          <p:nvPr/>
        </p:nvSpPr>
        <p:spPr>
          <a:xfrm>
            <a:off x="2413648" y="2750393"/>
            <a:ext cx="500943" cy="246088"/>
          </a:xfrm>
          <a:custGeom>
            <a:rect b="b" l="l" r="r" t="t"/>
            <a:pathLst>
              <a:path extrusionOk="0" h="246088" w="500943">
                <a:moveTo>
                  <a:pt x="0" y="0"/>
                </a:moveTo>
                <a:lnTo>
                  <a:pt x="500943" y="0"/>
                </a:lnTo>
                <a:lnTo>
                  <a:pt x="500943" y="246088"/>
                </a:lnTo>
                <a:lnTo>
                  <a:pt x="0" y="246088"/>
                </a:lnTo>
                <a:lnTo>
                  <a:pt x="0" y="0"/>
                </a:lnTo>
                <a:close/>
              </a:path>
            </a:pathLst>
          </a:custGeom>
          <a:blipFill rotWithShape="1">
            <a:blip r:embed="rId5">
              <a:alphaModFix/>
            </a:blip>
            <a:stretch>
              <a:fillRect b="0" l="0" r="0" t="0"/>
            </a:stretch>
          </a:blipFill>
          <a:ln>
            <a:noFill/>
          </a:ln>
        </p:spPr>
      </p:sp>
      <p:sp>
        <p:nvSpPr>
          <p:cNvPr id="193" name="Google Shape;193;p4"/>
          <p:cNvSpPr/>
          <p:nvPr/>
        </p:nvSpPr>
        <p:spPr>
          <a:xfrm>
            <a:off x="3660813" y="2750393"/>
            <a:ext cx="500943" cy="246088"/>
          </a:xfrm>
          <a:custGeom>
            <a:rect b="b" l="l" r="r" t="t"/>
            <a:pathLst>
              <a:path extrusionOk="0" h="246088" w="500943">
                <a:moveTo>
                  <a:pt x="0" y="0"/>
                </a:moveTo>
                <a:lnTo>
                  <a:pt x="500943" y="0"/>
                </a:lnTo>
                <a:lnTo>
                  <a:pt x="500943" y="246088"/>
                </a:lnTo>
                <a:lnTo>
                  <a:pt x="0" y="246088"/>
                </a:lnTo>
                <a:lnTo>
                  <a:pt x="0" y="0"/>
                </a:lnTo>
                <a:close/>
              </a:path>
            </a:pathLst>
          </a:custGeom>
          <a:blipFill rotWithShape="1">
            <a:blip r:embed="rId5">
              <a:alphaModFix/>
            </a:blip>
            <a:stretch>
              <a:fillRect b="0" l="0" r="0" t="0"/>
            </a:stretch>
          </a:blipFill>
          <a:ln>
            <a:noFill/>
          </a:ln>
        </p:spPr>
      </p:sp>
      <p:sp>
        <p:nvSpPr>
          <p:cNvPr id="194" name="Google Shape;194;p4"/>
          <p:cNvSpPr/>
          <p:nvPr/>
        </p:nvSpPr>
        <p:spPr>
          <a:xfrm>
            <a:off x="3660813" y="4628093"/>
            <a:ext cx="500943" cy="246088"/>
          </a:xfrm>
          <a:custGeom>
            <a:rect b="b" l="l" r="r" t="t"/>
            <a:pathLst>
              <a:path extrusionOk="0" h="246088" w="500943">
                <a:moveTo>
                  <a:pt x="0" y="0"/>
                </a:moveTo>
                <a:lnTo>
                  <a:pt x="500943" y="0"/>
                </a:lnTo>
                <a:lnTo>
                  <a:pt x="500943" y="246089"/>
                </a:lnTo>
                <a:lnTo>
                  <a:pt x="0" y="246089"/>
                </a:lnTo>
                <a:lnTo>
                  <a:pt x="0" y="0"/>
                </a:lnTo>
                <a:close/>
              </a:path>
            </a:pathLst>
          </a:custGeom>
          <a:blipFill rotWithShape="1">
            <a:blip r:embed="rId5">
              <a:alphaModFix/>
            </a:blip>
            <a:stretch>
              <a:fillRect b="0" l="0" r="0" t="0"/>
            </a:stretch>
          </a:blipFill>
          <a:ln>
            <a:noFill/>
          </a:ln>
        </p:spPr>
      </p:sp>
      <p:sp>
        <p:nvSpPr>
          <p:cNvPr id="195" name="Google Shape;195;p4"/>
          <p:cNvSpPr/>
          <p:nvPr/>
        </p:nvSpPr>
        <p:spPr>
          <a:xfrm>
            <a:off x="9631806" y="2750393"/>
            <a:ext cx="500943" cy="246088"/>
          </a:xfrm>
          <a:custGeom>
            <a:rect b="b" l="l" r="r" t="t"/>
            <a:pathLst>
              <a:path extrusionOk="0" h="246088" w="500943">
                <a:moveTo>
                  <a:pt x="0" y="0"/>
                </a:moveTo>
                <a:lnTo>
                  <a:pt x="500944" y="0"/>
                </a:lnTo>
                <a:lnTo>
                  <a:pt x="500944" y="246088"/>
                </a:lnTo>
                <a:lnTo>
                  <a:pt x="0" y="246088"/>
                </a:lnTo>
                <a:lnTo>
                  <a:pt x="0" y="0"/>
                </a:lnTo>
                <a:close/>
              </a:path>
            </a:pathLst>
          </a:custGeom>
          <a:blipFill rotWithShape="1">
            <a:blip r:embed="rId5">
              <a:alphaModFix/>
            </a:blip>
            <a:stretch>
              <a:fillRect b="0" l="0" r="0" t="0"/>
            </a:stretch>
          </a:blipFill>
          <a:ln>
            <a:noFill/>
          </a:ln>
        </p:spPr>
      </p:sp>
      <p:sp>
        <p:nvSpPr>
          <p:cNvPr id="196" name="Google Shape;196;p4"/>
          <p:cNvSpPr/>
          <p:nvPr/>
        </p:nvSpPr>
        <p:spPr>
          <a:xfrm>
            <a:off x="3682916" y="3737033"/>
            <a:ext cx="359468" cy="520282"/>
          </a:xfrm>
          <a:custGeom>
            <a:rect b="b" l="l" r="r" t="t"/>
            <a:pathLst>
              <a:path extrusionOk="0" h="520282" w="359468">
                <a:moveTo>
                  <a:pt x="0" y="0"/>
                </a:moveTo>
                <a:lnTo>
                  <a:pt x="359468" y="0"/>
                </a:lnTo>
                <a:lnTo>
                  <a:pt x="359468" y="520282"/>
                </a:lnTo>
                <a:lnTo>
                  <a:pt x="0" y="520282"/>
                </a:lnTo>
                <a:lnTo>
                  <a:pt x="0" y="0"/>
                </a:lnTo>
                <a:close/>
              </a:path>
            </a:pathLst>
          </a:custGeom>
          <a:blipFill rotWithShape="1">
            <a:blip r:embed="rId6">
              <a:alphaModFix/>
            </a:blip>
            <a:stretch>
              <a:fillRect b="0" l="0" r="0" t="0"/>
            </a:stretch>
          </a:blipFill>
          <a:ln>
            <a:noFill/>
          </a:ln>
        </p:spPr>
      </p:sp>
      <p:sp>
        <p:nvSpPr>
          <p:cNvPr id="197" name="Google Shape;197;p4"/>
          <p:cNvSpPr/>
          <p:nvPr/>
        </p:nvSpPr>
        <p:spPr>
          <a:xfrm rot="9931294">
            <a:off x="14292691" y="4490996"/>
            <a:ext cx="359468" cy="520282"/>
          </a:xfrm>
          <a:custGeom>
            <a:rect b="b" l="l" r="r" t="t"/>
            <a:pathLst>
              <a:path extrusionOk="0" h="520282" w="359468">
                <a:moveTo>
                  <a:pt x="0" y="0"/>
                </a:moveTo>
                <a:lnTo>
                  <a:pt x="359467" y="0"/>
                </a:lnTo>
                <a:lnTo>
                  <a:pt x="359467" y="520283"/>
                </a:lnTo>
                <a:lnTo>
                  <a:pt x="0" y="520283"/>
                </a:lnTo>
                <a:lnTo>
                  <a:pt x="0" y="0"/>
                </a:lnTo>
                <a:close/>
              </a:path>
            </a:pathLst>
          </a:custGeom>
          <a:blipFill rotWithShape="1">
            <a:blip r:embed="rId6">
              <a:alphaModFix/>
            </a:blip>
            <a:stretch>
              <a:fillRect b="0" l="0" r="0" t="0"/>
            </a:stretch>
          </a:blipFill>
          <a:ln>
            <a:noFill/>
          </a:ln>
        </p:spPr>
      </p:sp>
      <p:sp>
        <p:nvSpPr>
          <p:cNvPr id="198" name="Google Shape;198;p4"/>
          <p:cNvSpPr/>
          <p:nvPr/>
        </p:nvSpPr>
        <p:spPr>
          <a:xfrm rot="-7745444">
            <a:off x="1141742" y="1674312"/>
            <a:ext cx="536519" cy="1683197"/>
          </a:xfrm>
          <a:custGeom>
            <a:rect b="b" l="l" r="r" t="t"/>
            <a:pathLst>
              <a:path extrusionOk="0" h="1683197" w="536519">
                <a:moveTo>
                  <a:pt x="0" y="0"/>
                </a:moveTo>
                <a:lnTo>
                  <a:pt x="536519" y="0"/>
                </a:lnTo>
                <a:lnTo>
                  <a:pt x="536519" y="1683197"/>
                </a:lnTo>
                <a:lnTo>
                  <a:pt x="0" y="1683197"/>
                </a:lnTo>
                <a:lnTo>
                  <a:pt x="0" y="0"/>
                </a:lnTo>
                <a:close/>
              </a:path>
            </a:pathLst>
          </a:custGeom>
          <a:blipFill rotWithShape="1">
            <a:blip r:embed="rId7">
              <a:alphaModFix/>
            </a:blip>
            <a:stretch>
              <a:fillRect b="0" l="0" r="0" t="0"/>
            </a:stretch>
          </a:blipFill>
          <a:ln>
            <a:noFill/>
          </a:ln>
        </p:spPr>
      </p:sp>
      <p:sp>
        <p:nvSpPr>
          <p:cNvPr id="199" name="Google Shape;199;p4"/>
          <p:cNvSpPr/>
          <p:nvPr/>
        </p:nvSpPr>
        <p:spPr>
          <a:xfrm rot="-5136222">
            <a:off x="373691" y="1220516"/>
            <a:ext cx="1143778" cy="1123762"/>
          </a:xfrm>
          <a:custGeom>
            <a:rect b="b" l="l" r="r" t="t"/>
            <a:pathLst>
              <a:path extrusionOk="0" h="1123762" w="1143778">
                <a:moveTo>
                  <a:pt x="0" y="0"/>
                </a:moveTo>
                <a:lnTo>
                  <a:pt x="1143778" y="0"/>
                </a:lnTo>
                <a:lnTo>
                  <a:pt x="1143778" y="1123762"/>
                </a:lnTo>
                <a:lnTo>
                  <a:pt x="0" y="1123762"/>
                </a:lnTo>
                <a:lnTo>
                  <a:pt x="0" y="0"/>
                </a:lnTo>
                <a:close/>
              </a:path>
            </a:pathLst>
          </a:custGeom>
          <a:blipFill rotWithShape="1">
            <a:blip r:embed="rId8">
              <a:alphaModFix/>
            </a:blip>
            <a:stretch>
              <a:fillRect b="0" l="0" r="0" t="0"/>
            </a:stretch>
          </a:blipFill>
          <a:ln>
            <a:noFill/>
          </a:ln>
        </p:spPr>
      </p:sp>
      <p:sp>
        <p:nvSpPr>
          <p:cNvPr id="200" name="Google Shape;200;p4"/>
          <p:cNvSpPr/>
          <p:nvPr/>
        </p:nvSpPr>
        <p:spPr>
          <a:xfrm rot="-5136222">
            <a:off x="16490792" y="7733272"/>
            <a:ext cx="1143778" cy="1123762"/>
          </a:xfrm>
          <a:custGeom>
            <a:rect b="b" l="l" r="r" t="t"/>
            <a:pathLst>
              <a:path extrusionOk="0" h="1123762" w="1143778">
                <a:moveTo>
                  <a:pt x="0" y="0"/>
                </a:moveTo>
                <a:lnTo>
                  <a:pt x="1143778" y="0"/>
                </a:lnTo>
                <a:lnTo>
                  <a:pt x="1143778" y="1123761"/>
                </a:lnTo>
                <a:lnTo>
                  <a:pt x="0" y="1123761"/>
                </a:lnTo>
                <a:lnTo>
                  <a:pt x="0" y="0"/>
                </a:lnTo>
                <a:close/>
              </a:path>
            </a:pathLst>
          </a:custGeom>
          <a:blipFill rotWithShape="1">
            <a:blip r:embed="rId8">
              <a:alphaModFix/>
            </a:blip>
            <a:stretch>
              <a:fillRect b="0" l="0" r="0" t="0"/>
            </a:stretch>
          </a:blipFill>
          <a:ln>
            <a:noFill/>
          </a:ln>
        </p:spPr>
      </p:sp>
      <p:sp>
        <p:nvSpPr>
          <p:cNvPr id="201" name="Google Shape;201;p4"/>
          <p:cNvSpPr/>
          <p:nvPr/>
        </p:nvSpPr>
        <p:spPr>
          <a:xfrm>
            <a:off x="16835984" y="572852"/>
            <a:ext cx="846632" cy="978251"/>
          </a:xfrm>
          <a:custGeom>
            <a:rect b="b" l="l" r="r" t="t"/>
            <a:pathLst>
              <a:path extrusionOk="0" h="978251" w="846632">
                <a:moveTo>
                  <a:pt x="0" y="0"/>
                </a:moveTo>
                <a:lnTo>
                  <a:pt x="846632" y="0"/>
                </a:lnTo>
                <a:lnTo>
                  <a:pt x="846632" y="978250"/>
                </a:lnTo>
                <a:lnTo>
                  <a:pt x="0" y="978250"/>
                </a:lnTo>
                <a:lnTo>
                  <a:pt x="0" y="0"/>
                </a:lnTo>
                <a:close/>
              </a:path>
            </a:pathLst>
          </a:custGeom>
          <a:blipFill rotWithShape="1">
            <a:blip r:embed="rId9">
              <a:alphaModFix/>
            </a:blip>
            <a:stretch>
              <a:fillRect b="0" l="0" r="0" t="0"/>
            </a:stretch>
          </a:blipFill>
          <a:ln>
            <a:noFill/>
          </a:ln>
        </p:spPr>
      </p:sp>
      <p:sp>
        <p:nvSpPr>
          <p:cNvPr id="202" name="Google Shape;202;p4"/>
          <p:cNvSpPr txBox="1"/>
          <p:nvPr/>
        </p:nvSpPr>
        <p:spPr>
          <a:xfrm>
            <a:off x="6353757" y="694342"/>
            <a:ext cx="5580486" cy="716340"/>
          </a:xfrm>
          <a:prstGeom prst="rect">
            <a:avLst/>
          </a:prstGeom>
          <a:noFill/>
          <a:ln>
            <a:noFill/>
          </a:ln>
        </p:spPr>
        <p:txBody>
          <a:bodyPr anchorCtr="0" anchor="t" bIns="0" lIns="0" spcFirstLastPara="1" rIns="0" wrap="square" tIns="0">
            <a:spAutoFit/>
          </a:bodyPr>
          <a:lstStyle/>
          <a:p>
            <a:pPr indent="0" lvl="0" marL="0" marR="0" rtl="0" algn="l">
              <a:lnSpc>
                <a:spcPct val="88003"/>
              </a:lnSpc>
              <a:spcBef>
                <a:spcPts val="0"/>
              </a:spcBef>
              <a:spcAft>
                <a:spcPts val="0"/>
              </a:spcAft>
              <a:buNone/>
            </a:pPr>
            <a:r>
              <a:rPr b="1" i="0" lang="en-US" sz="5035" u="none" cap="none" strike="noStrike">
                <a:solidFill>
                  <a:srgbClr val="141519"/>
                </a:solidFill>
                <a:latin typeface="Arial"/>
                <a:ea typeface="Arial"/>
                <a:cs typeface="Arial"/>
                <a:sym typeface="Arial"/>
              </a:rPr>
              <a:t>Data Preprocessing</a:t>
            </a:r>
            <a:endParaRPr/>
          </a:p>
        </p:txBody>
      </p:sp>
      <p:sp>
        <p:nvSpPr>
          <p:cNvPr id="203" name="Google Shape;203;p4"/>
          <p:cNvSpPr txBox="1"/>
          <p:nvPr/>
        </p:nvSpPr>
        <p:spPr>
          <a:xfrm>
            <a:off x="11490942" y="9210675"/>
            <a:ext cx="3197721" cy="373348"/>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2176" u="none" cap="none" strike="noStrike">
                <a:solidFill>
                  <a:srgbClr val="000000"/>
                </a:solidFill>
                <a:latin typeface="Schoolbell"/>
                <a:ea typeface="Schoolbell"/>
                <a:cs typeface="Schoolbell"/>
                <a:sym typeface="Schoolbell"/>
              </a:rPr>
              <a:t>Highly correlated variables??</a:t>
            </a:r>
            <a:endParaRPr/>
          </a:p>
        </p:txBody>
      </p:sp>
      <p:sp>
        <p:nvSpPr>
          <p:cNvPr id="204" name="Google Shape;204;p4"/>
          <p:cNvSpPr txBox="1"/>
          <p:nvPr/>
        </p:nvSpPr>
        <p:spPr>
          <a:xfrm rot="683353">
            <a:off x="12315" y="2941143"/>
            <a:ext cx="1055447" cy="575659"/>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b="0" i="0" lang="en-US" sz="1711" u="none" cap="none" strike="noStrike">
                <a:solidFill>
                  <a:srgbClr val="000000"/>
                </a:solidFill>
                <a:latin typeface="Schoolbell"/>
                <a:ea typeface="Schoolbell"/>
                <a:cs typeface="Schoolbell"/>
                <a:sym typeface="Schoolbell"/>
              </a:rPr>
              <a:t>bra size </a:t>
            </a:r>
            <a:endParaRPr/>
          </a:p>
          <a:p>
            <a:pPr indent="0" lvl="0" marL="0" marR="0" rtl="0" algn="ctr">
              <a:lnSpc>
                <a:spcPct val="139976"/>
              </a:lnSpc>
              <a:spcBef>
                <a:spcPts val="0"/>
              </a:spcBef>
              <a:spcAft>
                <a:spcPts val="0"/>
              </a:spcAft>
              <a:buNone/>
            </a:pPr>
            <a:r>
              <a:rPr b="0" i="0" lang="en-US" sz="1711" u="none" cap="none" strike="noStrike">
                <a:solidFill>
                  <a:srgbClr val="000000"/>
                </a:solidFill>
                <a:latin typeface="Schoolbell"/>
                <a:ea typeface="Schoolbell"/>
                <a:cs typeface="Schoolbell"/>
                <a:sym typeface="Schoolbell"/>
              </a:rPr>
              <a:t>+ cup size</a:t>
            </a:r>
            <a:endParaRPr/>
          </a:p>
        </p:txBody>
      </p:sp>
      <p:sp>
        <p:nvSpPr>
          <p:cNvPr id="205" name="Google Shape;205;p4"/>
          <p:cNvSpPr txBox="1"/>
          <p:nvPr/>
        </p:nvSpPr>
        <p:spPr>
          <a:xfrm>
            <a:off x="12505269" y="8814956"/>
            <a:ext cx="923330" cy="330802"/>
          </a:xfrm>
          <a:prstGeom prst="rect">
            <a:avLst/>
          </a:prstGeom>
          <a:noFill/>
          <a:ln>
            <a:noFill/>
          </a:ln>
        </p:spPr>
        <p:txBody>
          <a:bodyPr anchorCtr="0" anchor="t" bIns="0" lIns="0" spcFirstLastPara="1" rIns="0" wrap="square" tIns="0">
            <a:spAutoFit/>
          </a:bodyPr>
          <a:lstStyle/>
          <a:p>
            <a:pPr indent="0" lvl="0" marL="0" marR="0" rtl="0" algn="ctr">
              <a:lnSpc>
                <a:spcPct val="139979"/>
              </a:lnSpc>
              <a:spcBef>
                <a:spcPts val="0"/>
              </a:spcBef>
              <a:spcAft>
                <a:spcPts val="0"/>
              </a:spcAft>
              <a:buNone/>
            </a:pPr>
            <a:r>
              <a:rPr b="0" i="0" lang="en-US" sz="1976" u="none" cap="none" strike="noStrike">
                <a:solidFill>
                  <a:srgbClr val="000000"/>
                </a:solidFill>
                <a:latin typeface="Schoolbell"/>
                <a:ea typeface="Schoolbell"/>
                <a:cs typeface="Schoolbell"/>
                <a:sym typeface="Schoolbell"/>
              </a:rPr>
              <a:t>Outliers?</a:t>
            </a:r>
            <a:endParaRPr/>
          </a:p>
        </p:txBody>
      </p:sp>
      <p:sp>
        <p:nvSpPr>
          <p:cNvPr id="206" name="Google Shape;206;p4"/>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10">
              <a:alphaModFix/>
            </a:blip>
            <a:stretch>
              <a:fillRect b="0" l="0" r="0" t="0"/>
            </a:stretch>
          </a:blipFill>
          <a:ln>
            <a:noFill/>
          </a:ln>
        </p:spPr>
      </p:sp>
      <p:sp>
        <p:nvSpPr>
          <p:cNvPr id="207" name="Google Shape;207;p4"/>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11" name="Shape 211"/>
        <p:cNvGrpSpPr/>
        <p:nvPr/>
      </p:nvGrpSpPr>
      <p:grpSpPr>
        <a:xfrm>
          <a:off x="0" y="0"/>
          <a:ext cx="0" cy="0"/>
          <a:chOff x="0" y="0"/>
          <a:chExt cx="0" cy="0"/>
        </a:xfrm>
      </p:grpSpPr>
      <p:sp>
        <p:nvSpPr>
          <p:cNvPr id="212" name="Google Shape;212;p5"/>
          <p:cNvSpPr/>
          <p:nvPr/>
        </p:nvSpPr>
        <p:spPr>
          <a:xfrm>
            <a:off x="488464" y="6115995"/>
            <a:ext cx="4247303" cy="2456498"/>
          </a:xfrm>
          <a:custGeom>
            <a:rect b="b" l="l" r="r" t="t"/>
            <a:pathLst>
              <a:path extrusionOk="0" h="2456498" w="4247303">
                <a:moveTo>
                  <a:pt x="0" y="0"/>
                </a:moveTo>
                <a:lnTo>
                  <a:pt x="4247303" y="0"/>
                </a:lnTo>
                <a:lnTo>
                  <a:pt x="4247303" y="2456498"/>
                </a:lnTo>
                <a:lnTo>
                  <a:pt x="0" y="2456498"/>
                </a:lnTo>
                <a:lnTo>
                  <a:pt x="0" y="0"/>
                </a:lnTo>
                <a:close/>
              </a:path>
            </a:pathLst>
          </a:custGeom>
          <a:blipFill rotWithShape="1">
            <a:blip r:embed="rId3">
              <a:alphaModFix/>
            </a:blip>
            <a:stretch>
              <a:fillRect b="0" l="0" r="0" t="0"/>
            </a:stretch>
          </a:blipFill>
          <a:ln>
            <a:noFill/>
          </a:ln>
        </p:spPr>
      </p:sp>
      <p:sp>
        <p:nvSpPr>
          <p:cNvPr id="213" name="Google Shape;213;p5"/>
          <p:cNvSpPr/>
          <p:nvPr/>
        </p:nvSpPr>
        <p:spPr>
          <a:xfrm>
            <a:off x="8300842" y="7426811"/>
            <a:ext cx="2308519" cy="2707219"/>
          </a:xfrm>
          <a:custGeom>
            <a:rect b="b" l="l" r="r" t="t"/>
            <a:pathLst>
              <a:path extrusionOk="0" h="2707219" w="2308519">
                <a:moveTo>
                  <a:pt x="0" y="0"/>
                </a:moveTo>
                <a:lnTo>
                  <a:pt x="2308520" y="0"/>
                </a:lnTo>
                <a:lnTo>
                  <a:pt x="2308520" y="2707219"/>
                </a:lnTo>
                <a:lnTo>
                  <a:pt x="0" y="2707219"/>
                </a:lnTo>
                <a:lnTo>
                  <a:pt x="0" y="0"/>
                </a:lnTo>
                <a:close/>
              </a:path>
            </a:pathLst>
          </a:custGeom>
          <a:blipFill rotWithShape="1">
            <a:blip r:embed="rId4">
              <a:alphaModFix/>
            </a:blip>
            <a:stretch>
              <a:fillRect b="0" l="0" r="0" t="0"/>
            </a:stretch>
          </a:blipFill>
          <a:ln>
            <a:noFill/>
          </a:ln>
        </p:spPr>
      </p:sp>
      <p:sp>
        <p:nvSpPr>
          <p:cNvPr id="214" name="Google Shape;214;p5"/>
          <p:cNvSpPr/>
          <p:nvPr/>
        </p:nvSpPr>
        <p:spPr>
          <a:xfrm>
            <a:off x="13245780" y="7426811"/>
            <a:ext cx="2308519" cy="2707219"/>
          </a:xfrm>
          <a:custGeom>
            <a:rect b="b" l="l" r="r" t="t"/>
            <a:pathLst>
              <a:path extrusionOk="0" h="2707219" w="2308519">
                <a:moveTo>
                  <a:pt x="0" y="0"/>
                </a:moveTo>
                <a:lnTo>
                  <a:pt x="2308520" y="0"/>
                </a:lnTo>
                <a:lnTo>
                  <a:pt x="2308520" y="2707219"/>
                </a:lnTo>
                <a:lnTo>
                  <a:pt x="0" y="2707219"/>
                </a:lnTo>
                <a:lnTo>
                  <a:pt x="0" y="0"/>
                </a:lnTo>
                <a:close/>
              </a:path>
            </a:pathLst>
          </a:custGeom>
          <a:blipFill rotWithShape="1">
            <a:blip r:embed="rId4">
              <a:alphaModFix/>
            </a:blip>
            <a:stretch>
              <a:fillRect b="0" l="0" r="0" t="0"/>
            </a:stretch>
          </a:blipFill>
          <a:ln>
            <a:noFill/>
          </a:ln>
        </p:spPr>
      </p:sp>
      <p:sp>
        <p:nvSpPr>
          <p:cNvPr id="215" name="Google Shape;215;p5"/>
          <p:cNvSpPr/>
          <p:nvPr/>
        </p:nvSpPr>
        <p:spPr>
          <a:xfrm>
            <a:off x="5344598" y="660533"/>
            <a:ext cx="13327411" cy="6914235"/>
          </a:xfrm>
          <a:custGeom>
            <a:rect b="b" l="l" r="r" t="t"/>
            <a:pathLst>
              <a:path extrusionOk="0" h="5965952" w="11499565">
                <a:moveTo>
                  <a:pt x="11133554" y="2641346"/>
                </a:moveTo>
                <a:cubicBezTo>
                  <a:pt x="11090935" y="3647694"/>
                  <a:pt x="11174572" y="4988052"/>
                  <a:pt x="11018726" y="5867146"/>
                </a:cubicBezTo>
                <a:cubicBezTo>
                  <a:pt x="11062670" y="5933313"/>
                  <a:pt x="10609547" y="5847461"/>
                  <a:pt x="10422513" y="5827776"/>
                </a:cubicBezTo>
                <a:cubicBezTo>
                  <a:pt x="10414784" y="5817362"/>
                  <a:pt x="10421630" y="5805297"/>
                  <a:pt x="10367307" y="5829046"/>
                </a:cubicBezTo>
                <a:cubicBezTo>
                  <a:pt x="10262418" y="5778627"/>
                  <a:pt x="10107402" y="5825744"/>
                  <a:pt x="9883712" y="5790946"/>
                </a:cubicBezTo>
                <a:cubicBezTo>
                  <a:pt x="9865605" y="5774563"/>
                  <a:pt x="9827403" y="5820918"/>
                  <a:pt x="9764469" y="5801106"/>
                </a:cubicBezTo>
                <a:cubicBezTo>
                  <a:pt x="9720968" y="5803519"/>
                  <a:pt x="9732008" y="5816473"/>
                  <a:pt x="9673933" y="5799836"/>
                </a:cubicBezTo>
                <a:cubicBezTo>
                  <a:pt x="9632639" y="5830062"/>
                  <a:pt x="9626898" y="5736082"/>
                  <a:pt x="9587813" y="5794756"/>
                </a:cubicBezTo>
                <a:cubicBezTo>
                  <a:pt x="9585826" y="5794756"/>
                  <a:pt x="9586709" y="5794756"/>
                  <a:pt x="9581189" y="5794756"/>
                </a:cubicBezTo>
                <a:cubicBezTo>
                  <a:pt x="9581189" y="5794756"/>
                  <a:pt x="9581189" y="5794756"/>
                  <a:pt x="9572355" y="5794756"/>
                </a:cubicBezTo>
                <a:cubicBezTo>
                  <a:pt x="9572355" y="5794756"/>
                  <a:pt x="9572355" y="5794756"/>
                  <a:pt x="9561314" y="5794756"/>
                </a:cubicBezTo>
                <a:cubicBezTo>
                  <a:pt x="9531504" y="5792089"/>
                  <a:pt x="9570147" y="5777484"/>
                  <a:pt x="9492861" y="5774436"/>
                </a:cubicBezTo>
                <a:cubicBezTo>
                  <a:pt x="9436110" y="5631434"/>
                  <a:pt x="9016993" y="5728081"/>
                  <a:pt x="8837025" y="5693156"/>
                </a:cubicBezTo>
                <a:cubicBezTo>
                  <a:pt x="8837246" y="5693156"/>
                  <a:pt x="8835479" y="5693156"/>
                  <a:pt x="8830400" y="5693156"/>
                </a:cubicBezTo>
                <a:cubicBezTo>
                  <a:pt x="8827529" y="5690108"/>
                  <a:pt x="8814721" y="5689727"/>
                  <a:pt x="8806110" y="5694426"/>
                </a:cubicBezTo>
                <a:cubicBezTo>
                  <a:pt x="8829959" y="5695442"/>
                  <a:pt x="8802798" y="5719445"/>
                  <a:pt x="8806110" y="5691886"/>
                </a:cubicBezTo>
                <a:cubicBezTo>
                  <a:pt x="8806110" y="5691759"/>
                  <a:pt x="8806331" y="5691632"/>
                  <a:pt x="8806331" y="5691505"/>
                </a:cubicBezTo>
                <a:cubicBezTo>
                  <a:pt x="8802356" y="5692902"/>
                  <a:pt x="8794406" y="5694426"/>
                  <a:pt x="8779611" y="5694426"/>
                </a:cubicBezTo>
                <a:cubicBezTo>
                  <a:pt x="8532956" y="5609971"/>
                  <a:pt x="8318539" y="5530469"/>
                  <a:pt x="7938287" y="5536946"/>
                </a:cubicBezTo>
                <a:cubicBezTo>
                  <a:pt x="7758539" y="5496941"/>
                  <a:pt x="7512988" y="5574157"/>
                  <a:pt x="7319990" y="5557393"/>
                </a:cubicBezTo>
                <a:cubicBezTo>
                  <a:pt x="7050811" y="5612384"/>
                  <a:pt x="7165417" y="5439537"/>
                  <a:pt x="6787815" y="5674106"/>
                </a:cubicBezTo>
                <a:cubicBezTo>
                  <a:pt x="6762641" y="5655818"/>
                  <a:pt x="6725544" y="5708904"/>
                  <a:pt x="6595701" y="5736336"/>
                </a:cubicBezTo>
                <a:cubicBezTo>
                  <a:pt x="6538288" y="5740019"/>
                  <a:pt x="6460338" y="5739384"/>
                  <a:pt x="6374881" y="5751576"/>
                </a:cubicBezTo>
                <a:cubicBezTo>
                  <a:pt x="6371790" y="5751068"/>
                  <a:pt x="6367373" y="5753608"/>
                  <a:pt x="6374881" y="5746496"/>
                </a:cubicBezTo>
                <a:cubicBezTo>
                  <a:pt x="6345732" y="5769102"/>
                  <a:pt x="6206175" y="5768340"/>
                  <a:pt x="6116521" y="5756656"/>
                </a:cubicBezTo>
                <a:cubicBezTo>
                  <a:pt x="6116521" y="5756656"/>
                  <a:pt x="6116521" y="5756529"/>
                  <a:pt x="6116521" y="5754497"/>
                </a:cubicBezTo>
                <a:cubicBezTo>
                  <a:pt x="6112105" y="5756910"/>
                  <a:pt x="6044975" y="5768340"/>
                  <a:pt x="5977405" y="5829046"/>
                </a:cubicBezTo>
                <a:cubicBezTo>
                  <a:pt x="5978288" y="5824601"/>
                  <a:pt x="5975639" y="5810758"/>
                  <a:pt x="5953114" y="5832856"/>
                </a:cubicBezTo>
                <a:cubicBezTo>
                  <a:pt x="5819740" y="5891022"/>
                  <a:pt x="5716175" y="5947156"/>
                  <a:pt x="5575512" y="5864606"/>
                </a:cubicBezTo>
                <a:cubicBezTo>
                  <a:pt x="5327310" y="5865749"/>
                  <a:pt x="5229045" y="5790057"/>
                  <a:pt x="5036711" y="5738876"/>
                </a:cubicBezTo>
                <a:cubicBezTo>
                  <a:pt x="5034724" y="5752592"/>
                  <a:pt x="5018604" y="5714111"/>
                  <a:pt x="5005796" y="5724906"/>
                </a:cubicBezTo>
                <a:cubicBezTo>
                  <a:pt x="4946837" y="5760085"/>
                  <a:pt x="4902453" y="5742686"/>
                  <a:pt x="4851222" y="5709666"/>
                </a:cubicBezTo>
                <a:cubicBezTo>
                  <a:pt x="4851222" y="5709666"/>
                  <a:pt x="4851222" y="5709666"/>
                  <a:pt x="4851222" y="5708396"/>
                </a:cubicBezTo>
                <a:cubicBezTo>
                  <a:pt x="4828036" y="5710301"/>
                  <a:pt x="4787405" y="5710682"/>
                  <a:pt x="4734188" y="5735066"/>
                </a:cubicBezTo>
                <a:cubicBezTo>
                  <a:pt x="4734850" y="5745861"/>
                  <a:pt x="4740150" y="5751830"/>
                  <a:pt x="4703273" y="5731256"/>
                </a:cubicBezTo>
                <a:lnTo>
                  <a:pt x="4701064" y="5731256"/>
                </a:lnTo>
                <a:cubicBezTo>
                  <a:pt x="4634818" y="5683123"/>
                  <a:pt x="4612074" y="5674360"/>
                  <a:pt x="4493494" y="5651246"/>
                </a:cubicBezTo>
                <a:cubicBezTo>
                  <a:pt x="4488194" y="5645531"/>
                  <a:pt x="4484220" y="5673090"/>
                  <a:pt x="4475828" y="5653786"/>
                </a:cubicBezTo>
                <a:cubicBezTo>
                  <a:pt x="4501443" y="5651881"/>
                  <a:pt x="4407374" y="5622163"/>
                  <a:pt x="4299172" y="5573776"/>
                </a:cubicBezTo>
                <a:lnTo>
                  <a:pt x="4296964" y="5573776"/>
                </a:lnTo>
                <a:cubicBezTo>
                  <a:pt x="4277532" y="5527802"/>
                  <a:pt x="4271790" y="5609971"/>
                  <a:pt x="4025355" y="5444236"/>
                </a:cubicBezTo>
                <a:lnTo>
                  <a:pt x="4027563" y="5444236"/>
                </a:lnTo>
                <a:cubicBezTo>
                  <a:pt x="3974787" y="5377815"/>
                  <a:pt x="3908100" y="5460238"/>
                  <a:pt x="3833241" y="5388356"/>
                </a:cubicBezTo>
                <a:cubicBezTo>
                  <a:pt x="3856428" y="5369941"/>
                  <a:pt x="3799677" y="5388991"/>
                  <a:pt x="3791286" y="5390896"/>
                </a:cubicBezTo>
                <a:cubicBezTo>
                  <a:pt x="3785545" y="5390896"/>
                  <a:pt x="3807185" y="5389626"/>
                  <a:pt x="3795702" y="5384546"/>
                </a:cubicBezTo>
                <a:cubicBezTo>
                  <a:pt x="3722611" y="5424043"/>
                  <a:pt x="3586586" y="5181092"/>
                  <a:pt x="3367311" y="5262626"/>
                </a:cubicBezTo>
                <a:cubicBezTo>
                  <a:pt x="3334409" y="5268087"/>
                  <a:pt x="3301728" y="5264785"/>
                  <a:pt x="3206113" y="5248656"/>
                </a:cubicBezTo>
                <a:cubicBezTo>
                  <a:pt x="3214283" y="5231384"/>
                  <a:pt x="3188226" y="5272532"/>
                  <a:pt x="3144283" y="5260086"/>
                </a:cubicBezTo>
                <a:cubicBezTo>
                  <a:pt x="3062580" y="5254625"/>
                  <a:pt x="3167027" y="5309616"/>
                  <a:pt x="3084662" y="5282946"/>
                </a:cubicBezTo>
                <a:cubicBezTo>
                  <a:pt x="3080466" y="5243703"/>
                  <a:pt x="2806649" y="5259578"/>
                  <a:pt x="2735766" y="5284216"/>
                </a:cubicBezTo>
                <a:cubicBezTo>
                  <a:pt x="2725167" y="5288788"/>
                  <a:pt x="2695577" y="5302377"/>
                  <a:pt x="2709709" y="5275834"/>
                </a:cubicBezTo>
                <a:cubicBezTo>
                  <a:pt x="2694914" y="5285232"/>
                  <a:pt x="2645230" y="5262626"/>
                  <a:pt x="2689394" y="5256276"/>
                </a:cubicBezTo>
                <a:cubicBezTo>
                  <a:pt x="2689394" y="5256276"/>
                  <a:pt x="2689394" y="5256276"/>
                  <a:pt x="2693810" y="5258816"/>
                </a:cubicBezTo>
                <a:cubicBezTo>
                  <a:pt x="2702864" y="5269357"/>
                  <a:pt x="2713684" y="5259705"/>
                  <a:pt x="2687186" y="5248656"/>
                </a:cubicBezTo>
                <a:cubicBezTo>
                  <a:pt x="2684977" y="5252593"/>
                  <a:pt x="2677249" y="5233543"/>
                  <a:pt x="2658479" y="5248656"/>
                </a:cubicBezTo>
                <a:cubicBezTo>
                  <a:pt x="2656712" y="5249672"/>
                  <a:pt x="2659141" y="5251704"/>
                  <a:pt x="2649646" y="5252466"/>
                </a:cubicBezTo>
                <a:cubicBezTo>
                  <a:pt x="2639047" y="5286121"/>
                  <a:pt x="2635072" y="5271897"/>
                  <a:pt x="2404536" y="5295646"/>
                </a:cubicBezTo>
                <a:cubicBezTo>
                  <a:pt x="2404536" y="5295646"/>
                  <a:pt x="2404536" y="5295646"/>
                  <a:pt x="2404536" y="5296916"/>
                </a:cubicBezTo>
                <a:cubicBezTo>
                  <a:pt x="2410498" y="5304028"/>
                  <a:pt x="2386870" y="5310632"/>
                  <a:pt x="2384662" y="5296916"/>
                </a:cubicBezTo>
                <a:cubicBezTo>
                  <a:pt x="2387312" y="5298186"/>
                  <a:pt x="2379142" y="5292344"/>
                  <a:pt x="2393495" y="5290566"/>
                </a:cubicBezTo>
                <a:cubicBezTo>
                  <a:pt x="2204915" y="5221224"/>
                  <a:pt x="1589710" y="5492369"/>
                  <a:pt x="1256272" y="5596636"/>
                </a:cubicBezTo>
                <a:cubicBezTo>
                  <a:pt x="1256272" y="5596636"/>
                  <a:pt x="1256272" y="5596636"/>
                  <a:pt x="1256272" y="5599176"/>
                </a:cubicBezTo>
                <a:cubicBezTo>
                  <a:pt x="1257817" y="5599303"/>
                  <a:pt x="1253622" y="5606923"/>
                  <a:pt x="1243022" y="5611876"/>
                </a:cubicBezTo>
                <a:cubicBezTo>
                  <a:pt x="1243022" y="5611876"/>
                  <a:pt x="1243022" y="5611876"/>
                  <a:pt x="1243022" y="5613146"/>
                </a:cubicBezTo>
                <a:cubicBezTo>
                  <a:pt x="1209678" y="5607431"/>
                  <a:pt x="1285640" y="5636260"/>
                  <a:pt x="1229773" y="5619496"/>
                </a:cubicBezTo>
                <a:cubicBezTo>
                  <a:pt x="1233527" y="5619496"/>
                  <a:pt x="1231760" y="5620131"/>
                  <a:pt x="1223148" y="5615686"/>
                </a:cubicBezTo>
                <a:cubicBezTo>
                  <a:pt x="1117817" y="5638038"/>
                  <a:pt x="1205483" y="5650992"/>
                  <a:pt x="1059742" y="5681726"/>
                </a:cubicBezTo>
                <a:cubicBezTo>
                  <a:pt x="1044726" y="5731256"/>
                  <a:pt x="923054" y="5730240"/>
                  <a:pt x="757218" y="5794756"/>
                </a:cubicBezTo>
                <a:cubicBezTo>
                  <a:pt x="714600" y="5795772"/>
                  <a:pt x="717470" y="5784342"/>
                  <a:pt x="690972" y="5830316"/>
                </a:cubicBezTo>
                <a:cubicBezTo>
                  <a:pt x="663149" y="5803900"/>
                  <a:pt x="634663" y="5830062"/>
                  <a:pt x="609269" y="5853176"/>
                </a:cubicBezTo>
                <a:cubicBezTo>
                  <a:pt x="545672" y="5861939"/>
                  <a:pt x="439016" y="5875782"/>
                  <a:pt x="361950" y="5925566"/>
                </a:cubicBezTo>
                <a:cubicBezTo>
                  <a:pt x="274505" y="5965952"/>
                  <a:pt x="104267" y="5935472"/>
                  <a:pt x="119048" y="5811266"/>
                </a:cubicBezTo>
                <a:cubicBezTo>
                  <a:pt x="280247" y="4920742"/>
                  <a:pt x="146651" y="3812286"/>
                  <a:pt x="225042" y="2685796"/>
                </a:cubicBezTo>
                <a:cubicBezTo>
                  <a:pt x="166524" y="2062734"/>
                  <a:pt x="253307" y="1606677"/>
                  <a:pt x="191919" y="985266"/>
                </a:cubicBezTo>
                <a:cubicBezTo>
                  <a:pt x="324190" y="787654"/>
                  <a:pt x="0" y="513334"/>
                  <a:pt x="631351" y="595503"/>
                </a:cubicBezTo>
                <a:cubicBezTo>
                  <a:pt x="3533589" y="580136"/>
                  <a:pt x="6701253" y="597789"/>
                  <a:pt x="9654059" y="594233"/>
                </a:cubicBezTo>
                <a:cubicBezTo>
                  <a:pt x="11499565" y="681736"/>
                  <a:pt x="11023806" y="0"/>
                  <a:pt x="11133554" y="2641346"/>
                </a:cubicBezTo>
                <a:close/>
              </a:path>
            </a:pathLst>
          </a:custGeom>
          <a:blipFill rotWithShape="1">
            <a:blip r:embed="rId5">
              <a:alphaModFix/>
            </a:blip>
            <a:stretch>
              <a:fillRect b="-85" l="-310" r="-314" t="-8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rot="-7040068">
            <a:off x="11937354" y="901394"/>
            <a:ext cx="1122160" cy="1102522"/>
          </a:xfrm>
          <a:custGeom>
            <a:rect b="b" l="l" r="r" t="t"/>
            <a:pathLst>
              <a:path extrusionOk="0" h="1102522" w="1122160">
                <a:moveTo>
                  <a:pt x="0" y="0"/>
                </a:moveTo>
                <a:lnTo>
                  <a:pt x="1122160" y="0"/>
                </a:lnTo>
                <a:lnTo>
                  <a:pt x="1122160" y="1102523"/>
                </a:lnTo>
                <a:lnTo>
                  <a:pt x="0" y="1102523"/>
                </a:lnTo>
                <a:lnTo>
                  <a:pt x="0" y="0"/>
                </a:lnTo>
                <a:close/>
              </a:path>
            </a:pathLst>
          </a:custGeom>
          <a:blipFill rotWithShape="1">
            <a:blip r:embed="rId6">
              <a:alphaModFix/>
            </a:blip>
            <a:stretch>
              <a:fillRect b="0" l="0" r="0" t="0"/>
            </a:stretch>
          </a:blipFill>
          <a:ln>
            <a:noFill/>
          </a:ln>
        </p:spPr>
      </p:sp>
      <p:sp>
        <p:nvSpPr>
          <p:cNvPr id="217" name="Google Shape;217;p5"/>
          <p:cNvSpPr/>
          <p:nvPr/>
        </p:nvSpPr>
        <p:spPr>
          <a:xfrm rot="1327859">
            <a:off x="16861061" y="709639"/>
            <a:ext cx="795491" cy="501883"/>
          </a:xfrm>
          <a:custGeom>
            <a:rect b="b" l="l" r="r" t="t"/>
            <a:pathLst>
              <a:path extrusionOk="0" h="501883" w="795491">
                <a:moveTo>
                  <a:pt x="0" y="0"/>
                </a:moveTo>
                <a:lnTo>
                  <a:pt x="795492" y="0"/>
                </a:lnTo>
                <a:lnTo>
                  <a:pt x="795492" y="501883"/>
                </a:lnTo>
                <a:lnTo>
                  <a:pt x="0" y="501883"/>
                </a:lnTo>
                <a:lnTo>
                  <a:pt x="0" y="0"/>
                </a:lnTo>
                <a:close/>
              </a:path>
            </a:pathLst>
          </a:custGeom>
          <a:blipFill rotWithShape="1">
            <a:blip r:embed="rId7">
              <a:alphaModFix/>
            </a:blip>
            <a:stretch>
              <a:fillRect b="0" l="0" r="0" t="0"/>
            </a:stretch>
          </a:blipFill>
          <a:ln>
            <a:noFill/>
          </a:ln>
        </p:spPr>
      </p:sp>
      <p:sp>
        <p:nvSpPr>
          <p:cNvPr id="218" name="Google Shape;218;p5"/>
          <p:cNvSpPr/>
          <p:nvPr/>
        </p:nvSpPr>
        <p:spPr>
          <a:xfrm>
            <a:off x="14889538" y="8144778"/>
            <a:ext cx="375815" cy="375815"/>
          </a:xfrm>
          <a:custGeom>
            <a:rect b="b" l="l" r="r" t="t"/>
            <a:pathLst>
              <a:path extrusionOk="0" h="375815" w="375815">
                <a:moveTo>
                  <a:pt x="0" y="0"/>
                </a:moveTo>
                <a:lnTo>
                  <a:pt x="375814" y="0"/>
                </a:lnTo>
                <a:lnTo>
                  <a:pt x="375814" y="375815"/>
                </a:lnTo>
                <a:lnTo>
                  <a:pt x="0" y="375815"/>
                </a:lnTo>
                <a:lnTo>
                  <a:pt x="0" y="0"/>
                </a:lnTo>
                <a:close/>
              </a:path>
            </a:pathLst>
          </a:custGeom>
          <a:blipFill rotWithShape="1">
            <a:blip r:embed="rId8">
              <a:alphaModFix/>
            </a:blip>
            <a:stretch>
              <a:fillRect b="0" l="0" r="0" t="0"/>
            </a:stretch>
          </a:blipFill>
          <a:ln>
            <a:noFill/>
          </a:ln>
        </p:spPr>
      </p:sp>
      <p:sp>
        <p:nvSpPr>
          <p:cNvPr id="219" name="Google Shape;219;p5"/>
          <p:cNvSpPr/>
          <p:nvPr/>
        </p:nvSpPr>
        <p:spPr>
          <a:xfrm>
            <a:off x="9928726" y="8046166"/>
            <a:ext cx="375815" cy="375815"/>
          </a:xfrm>
          <a:custGeom>
            <a:rect b="b" l="l" r="r" t="t"/>
            <a:pathLst>
              <a:path extrusionOk="0" h="375815" w="375815">
                <a:moveTo>
                  <a:pt x="0" y="0"/>
                </a:moveTo>
                <a:lnTo>
                  <a:pt x="375815" y="0"/>
                </a:lnTo>
                <a:lnTo>
                  <a:pt x="375815" y="375815"/>
                </a:lnTo>
                <a:lnTo>
                  <a:pt x="0" y="375815"/>
                </a:lnTo>
                <a:lnTo>
                  <a:pt x="0" y="0"/>
                </a:lnTo>
                <a:close/>
              </a:path>
            </a:pathLst>
          </a:custGeom>
          <a:blipFill rotWithShape="1">
            <a:blip r:embed="rId8">
              <a:alphaModFix/>
            </a:blip>
            <a:stretch>
              <a:fillRect b="0" l="0" r="0" t="0"/>
            </a:stretch>
          </a:blipFill>
          <a:ln>
            <a:noFill/>
          </a:ln>
        </p:spPr>
      </p:sp>
      <p:sp>
        <p:nvSpPr>
          <p:cNvPr id="220" name="Google Shape;220;p5"/>
          <p:cNvSpPr/>
          <p:nvPr/>
        </p:nvSpPr>
        <p:spPr>
          <a:xfrm>
            <a:off x="1378237" y="5676900"/>
            <a:ext cx="2657982" cy="502600"/>
          </a:xfrm>
          <a:custGeom>
            <a:rect b="b" l="l" r="r" t="t"/>
            <a:pathLst>
              <a:path extrusionOk="0" h="502600" w="2657982">
                <a:moveTo>
                  <a:pt x="0" y="0"/>
                </a:moveTo>
                <a:lnTo>
                  <a:pt x="2657983" y="0"/>
                </a:lnTo>
                <a:lnTo>
                  <a:pt x="2657983" y="502600"/>
                </a:lnTo>
                <a:lnTo>
                  <a:pt x="0" y="502600"/>
                </a:lnTo>
                <a:lnTo>
                  <a:pt x="0" y="0"/>
                </a:lnTo>
                <a:close/>
              </a:path>
            </a:pathLst>
          </a:custGeom>
          <a:blipFill rotWithShape="1">
            <a:blip r:embed="rId9">
              <a:alphaModFix/>
            </a:blip>
            <a:stretch>
              <a:fillRect b="0" l="0" r="0" t="0"/>
            </a:stretch>
          </a:blipFill>
          <a:ln>
            <a:noFill/>
          </a:ln>
        </p:spPr>
      </p:sp>
      <p:sp>
        <p:nvSpPr>
          <p:cNvPr id="221" name="Google Shape;221;p5"/>
          <p:cNvSpPr/>
          <p:nvPr/>
        </p:nvSpPr>
        <p:spPr>
          <a:xfrm>
            <a:off x="-187466" y="8939390"/>
            <a:ext cx="6322954" cy="2101086"/>
          </a:xfrm>
          <a:custGeom>
            <a:rect b="b" l="l" r="r" t="t"/>
            <a:pathLst>
              <a:path extrusionOk="0" h="744606" w="2240798">
                <a:moveTo>
                  <a:pt x="0" y="0"/>
                </a:moveTo>
                <a:lnTo>
                  <a:pt x="2240798" y="0"/>
                </a:lnTo>
                <a:lnTo>
                  <a:pt x="2240798" y="744606"/>
                </a:lnTo>
                <a:lnTo>
                  <a:pt x="0" y="744606"/>
                </a:lnTo>
                <a:close/>
              </a:path>
            </a:pathLst>
          </a:custGeom>
          <a:blipFill rotWithShape="1">
            <a:blip r:embed="rId10">
              <a:alphaModFix/>
            </a:blip>
            <a:stretch>
              <a:fillRect b="-62709" l="0" r="0" t="-62709"/>
            </a:stretch>
          </a:blipFill>
          <a:ln>
            <a:noFill/>
          </a:ln>
        </p:spPr>
      </p:sp>
      <p:sp>
        <p:nvSpPr>
          <p:cNvPr id="222" name="Google Shape;222;p5"/>
          <p:cNvSpPr txBox="1"/>
          <p:nvPr/>
        </p:nvSpPr>
        <p:spPr>
          <a:xfrm>
            <a:off x="13227366" y="8955357"/>
            <a:ext cx="1979154" cy="619175"/>
          </a:xfrm>
          <a:prstGeom prst="rect">
            <a:avLst/>
          </a:prstGeom>
          <a:noFill/>
          <a:ln>
            <a:noFill/>
          </a:ln>
        </p:spPr>
        <p:txBody>
          <a:bodyPr anchorCtr="0" anchor="t" bIns="0" lIns="0" spcFirstLastPara="1" rIns="0" wrap="square" tIns="0">
            <a:spAutoFit/>
          </a:bodyPr>
          <a:lstStyle/>
          <a:p>
            <a:pPr indent="0" lvl="0" marL="0" marR="0" rtl="0" algn="ctr">
              <a:lnSpc>
                <a:spcPct val="140045"/>
              </a:lnSpc>
              <a:spcBef>
                <a:spcPts val="0"/>
              </a:spcBef>
              <a:spcAft>
                <a:spcPts val="0"/>
              </a:spcAft>
              <a:buNone/>
            </a:pPr>
            <a:r>
              <a:rPr b="0" i="0" lang="en-US" sz="1768" u="none" cap="none" strike="noStrike">
                <a:solidFill>
                  <a:srgbClr val="141519"/>
                </a:solidFill>
                <a:latin typeface="Schoolbell"/>
                <a:ea typeface="Schoolbell"/>
                <a:cs typeface="Schoolbell"/>
                <a:sym typeface="Schoolbell"/>
              </a:rPr>
              <a:t>No Empty/</a:t>
            </a:r>
            <a:endParaRPr/>
          </a:p>
          <a:p>
            <a:pPr indent="0" lvl="0" marL="0" marR="0" rtl="0" algn="ctr">
              <a:lnSpc>
                <a:spcPct val="140045"/>
              </a:lnSpc>
              <a:spcBef>
                <a:spcPts val="0"/>
              </a:spcBef>
              <a:spcAft>
                <a:spcPts val="0"/>
              </a:spcAft>
              <a:buNone/>
            </a:pPr>
            <a:r>
              <a:rPr b="0" i="0" lang="en-US" sz="1768" u="none" cap="none" strike="noStrike">
                <a:solidFill>
                  <a:srgbClr val="141519"/>
                </a:solidFill>
                <a:latin typeface="Schoolbell"/>
                <a:ea typeface="Schoolbell"/>
                <a:cs typeface="Schoolbell"/>
                <a:sym typeface="Schoolbell"/>
              </a:rPr>
              <a:t>NaN Values</a:t>
            </a:r>
            <a:endParaRPr/>
          </a:p>
        </p:txBody>
      </p:sp>
      <p:sp>
        <p:nvSpPr>
          <p:cNvPr id="223" name="Google Shape;223;p5"/>
          <p:cNvSpPr txBox="1"/>
          <p:nvPr/>
        </p:nvSpPr>
        <p:spPr>
          <a:xfrm>
            <a:off x="8437329" y="8901290"/>
            <a:ext cx="1568871" cy="675921"/>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1941" u="none" cap="none" strike="noStrike">
                <a:solidFill>
                  <a:srgbClr val="141519"/>
                </a:solidFill>
                <a:latin typeface="Schoolbell"/>
                <a:ea typeface="Schoolbell"/>
                <a:cs typeface="Schoolbell"/>
                <a:sym typeface="Schoolbell"/>
              </a:rPr>
              <a:t>datatypes</a:t>
            </a:r>
            <a:endParaRPr/>
          </a:p>
          <a:p>
            <a:pPr indent="0" lvl="0" marL="0" marR="0" rtl="0" algn="ctr">
              <a:lnSpc>
                <a:spcPct val="140030"/>
              </a:lnSpc>
              <a:spcBef>
                <a:spcPts val="0"/>
              </a:spcBef>
              <a:spcAft>
                <a:spcPts val="0"/>
              </a:spcAft>
              <a:buNone/>
            </a:pPr>
            <a:r>
              <a:rPr b="0" i="0" lang="en-US" sz="1941" u="none" cap="none" strike="noStrike">
                <a:solidFill>
                  <a:srgbClr val="141519"/>
                </a:solidFill>
                <a:latin typeface="Schoolbell"/>
                <a:ea typeface="Schoolbell"/>
                <a:cs typeface="Schoolbell"/>
                <a:sym typeface="Schoolbell"/>
              </a:rPr>
              <a:t>fixed</a:t>
            </a:r>
            <a:endParaRPr/>
          </a:p>
        </p:txBody>
      </p:sp>
      <p:sp>
        <p:nvSpPr>
          <p:cNvPr id="224" name="Google Shape;224;p5"/>
          <p:cNvSpPr/>
          <p:nvPr/>
        </p:nvSpPr>
        <p:spPr>
          <a:xfrm>
            <a:off x="9928726" y="9070393"/>
            <a:ext cx="375815" cy="375815"/>
          </a:xfrm>
          <a:custGeom>
            <a:rect b="b" l="l" r="r" t="t"/>
            <a:pathLst>
              <a:path extrusionOk="0" h="375815" w="375815">
                <a:moveTo>
                  <a:pt x="0" y="0"/>
                </a:moveTo>
                <a:lnTo>
                  <a:pt x="375815" y="0"/>
                </a:lnTo>
                <a:lnTo>
                  <a:pt x="375815" y="375814"/>
                </a:lnTo>
                <a:lnTo>
                  <a:pt x="0" y="375814"/>
                </a:lnTo>
                <a:lnTo>
                  <a:pt x="0" y="0"/>
                </a:lnTo>
                <a:close/>
              </a:path>
            </a:pathLst>
          </a:custGeom>
          <a:blipFill rotWithShape="1">
            <a:blip r:embed="rId8">
              <a:alphaModFix/>
            </a:blip>
            <a:stretch>
              <a:fillRect b="0" l="0" r="0" t="0"/>
            </a:stretch>
          </a:blipFill>
          <a:ln>
            <a:noFill/>
          </a:ln>
        </p:spPr>
      </p:sp>
      <p:sp>
        <p:nvSpPr>
          <p:cNvPr id="225" name="Google Shape;225;p5"/>
          <p:cNvSpPr/>
          <p:nvPr/>
        </p:nvSpPr>
        <p:spPr>
          <a:xfrm>
            <a:off x="14889538" y="9070393"/>
            <a:ext cx="375815" cy="375815"/>
          </a:xfrm>
          <a:custGeom>
            <a:rect b="b" l="l" r="r" t="t"/>
            <a:pathLst>
              <a:path extrusionOk="0" h="375815" w="375815">
                <a:moveTo>
                  <a:pt x="0" y="0"/>
                </a:moveTo>
                <a:lnTo>
                  <a:pt x="375814" y="0"/>
                </a:lnTo>
                <a:lnTo>
                  <a:pt x="375814" y="375814"/>
                </a:lnTo>
                <a:lnTo>
                  <a:pt x="0" y="375814"/>
                </a:lnTo>
                <a:lnTo>
                  <a:pt x="0" y="0"/>
                </a:lnTo>
                <a:close/>
              </a:path>
            </a:pathLst>
          </a:custGeom>
          <a:blipFill rotWithShape="1">
            <a:blip r:embed="rId8">
              <a:alphaModFix/>
            </a:blip>
            <a:stretch>
              <a:fillRect b="0" l="0" r="0" t="0"/>
            </a:stretch>
          </a:blipFill>
          <a:ln>
            <a:noFill/>
          </a:ln>
        </p:spPr>
      </p:sp>
      <p:sp>
        <p:nvSpPr>
          <p:cNvPr id="226" name="Google Shape;226;p5"/>
          <p:cNvSpPr/>
          <p:nvPr/>
        </p:nvSpPr>
        <p:spPr>
          <a:xfrm>
            <a:off x="1063714" y="1229788"/>
            <a:ext cx="3298476" cy="4161293"/>
          </a:xfrm>
          <a:custGeom>
            <a:rect b="b" l="l" r="r" t="t"/>
            <a:pathLst>
              <a:path extrusionOk="0" h="4161293" w="3298476">
                <a:moveTo>
                  <a:pt x="0" y="0"/>
                </a:moveTo>
                <a:lnTo>
                  <a:pt x="3298476" y="0"/>
                </a:lnTo>
                <a:lnTo>
                  <a:pt x="3298476" y="4161292"/>
                </a:lnTo>
                <a:lnTo>
                  <a:pt x="0" y="4161292"/>
                </a:lnTo>
                <a:lnTo>
                  <a:pt x="0" y="0"/>
                </a:lnTo>
                <a:close/>
              </a:path>
            </a:pathLst>
          </a:custGeom>
          <a:blipFill rotWithShape="1">
            <a:blip r:embed="rId11">
              <a:alphaModFix/>
            </a:blip>
            <a:stretch>
              <a:fillRect b="0" l="0" r="0" t="0"/>
            </a:stretch>
          </a:blipFill>
          <a:ln>
            <a:noFill/>
          </a:ln>
        </p:spPr>
      </p:sp>
      <p:sp>
        <p:nvSpPr>
          <p:cNvPr id="227" name="Google Shape;227;p5"/>
          <p:cNvSpPr txBox="1"/>
          <p:nvPr/>
        </p:nvSpPr>
        <p:spPr>
          <a:xfrm>
            <a:off x="1500265" y="5739669"/>
            <a:ext cx="2413928" cy="3389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985" u="none" cap="none" strike="noStrike">
                <a:solidFill>
                  <a:srgbClr val="141519"/>
                </a:solidFill>
                <a:latin typeface="Schoolbell"/>
                <a:ea typeface="Schoolbell"/>
                <a:cs typeface="Schoolbell"/>
                <a:sym typeface="Schoolbell"/>
              </a:rPr>
              <a:t>Top 10 Correlation Pairs</a:t>
            </a:r>
            <a:endParaRPr/>
          </a:p>
        </p:txBody>
      </p:sp>
      <p:sp>
        <p:nvSpPr>
          <p:cNvPr id="228" name="Google Shape;228;p5"/>
          <p:cNvSpPr txBox="1"/>
          <p:nvPr/>
        </p:nvSpPr>
        <p:spPr>
          <a:xfrm>
            <a:off x="13544348" y="7985073"/>
            <a:ext cx="1345190" cy="657126"/>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1889" u="none" cap="none" strike="noStrike">
                <a:solidFill>
                  <a:srgbClr val="141519"/>
                </a:solidFill>
                <a:latin typeface="Schoolbell"/>
                <a:ea typeface="Schoolbell"/>
                <a:cs typeface="Schoolbell"/>
                <a:sym typeface="Schoolbell"/>
              </a:rPr>
              <a:t>shape:</a:t>
            </a:r>
            <a:endParaRPr/>
          </a:p>
          <a:p>
            <a:pPr indent="0" lvl="0" marL="0" marR="0" rtl="0" algn="ctr">
              <a:lnSpc>
                <a:spcPct val="140021"/>
              </a:lnSpc>
              <a:spcBef>
                <a:spcPts val="0"/>
              </a:spcBef>
              <a:spcAft>
                <a:spcPts val="0"/>
              </a:spcAft>
              <a:buNone/>
            </a:pPr>
            <a:r>
              <a:rPr b="0" i="0" lang="en-US" sz="1889" u="none" cap="none" strike="noStrike">
                <a:solidFill>
                  <a:srgbClr val="141519"/>
                </a:solidFill>
                <a:latin typeface="Schoolbell"/>
                <a:ea typeface="Schoolbell"/>
                <a:cs typeface="Schoolbell"/>
                <a:sym typeface="Schoolbell"/>
              </a:rPr>
              <a:t>(192544, 22)</a:t>
            </a:r>
            <a:endParaRPr/>
          </a:p>
        </p:txBody>
      </p:sp>
      <p:sp>
        <p:nvSpPr>
          <p:cNvPr id="229" name="Google Shape;229;p5"/>
          <p:cNvSpPr txBox="1"/>
          <p:nvPr/>
        </p:nvSpPr>
        <p:spPr>
          <a:xfrm>
            <a:off x="15610982" y="922480"/>
            <a:ext cx="1351359" cy="307307"/>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1776" u="none" cap="none" strike="noStrike">
                <a:solidFill>
                  <a:srgbClr val="141519"/>
                </a:solidFill>
                <a:latin typeface="Schoolbell"/>
                <a:ea typeface="Schoolbell"/>
                <a:cs typeface="Schoolbell"/>
                <a:sym typeface="Schoolbell"/>
              </a:rPr>
              <a:t>bust size fixed</a:t>
            </a:r>
            <a:endParaRPr/>
          </a:p>
        </p:txBody>
      </p:sp>
      <p:sp>
        <p:nvSpPr>
          <p:cNvPr id="230" name="Google Shape;230;p5"/>
          <p:cNvSpPr txBox="1"/>
          <p:nvPr/>
        </p:nvSpPr>
        <p:spPr>
          <a:xfrm>
            <a:off x="8300842" y="7896503"/>
            <a:ext cx="1867212" cy="646566"/>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0" i="0" lang="en-US" sz="1919" u="none" cap="none" strike="noStrike">
                <a:solidFill>
                  <a:srgbClr val="141519"/>
                </a:solidFill>
                <a:latin typeface="Schoolbell"/>
                <a:ea typeface="Schoolbell"/>
                <a:cs typeface="Schoolbell"/>
                <a:sym typeface="Schoolbell"/>
              </a:rPr>
              <a:t>feature </a:t>
            </a:r>
            <a:endParaRPr/>
          </a:p>
          <a:p>
            <a:pPr indent="0" lvl="0" marL="0" marR="0" rtl="0" algn="ctr">
              <a:lnSpc>
                <a:spcPct val="140020"/>
              </a:lnSpc>
              <a:spcBef>
                <a:spcPts val="0"/>
              </a:spcBef>
              <a:spcAft>
                <a:spcPts val="0"/>
              </a:spcAft>
              <a:buNone/>
            </a:pPr>
            <a:r>
              <a:rPr b="0" i="0" lang="en-US" sz="1919" u="none" cap="none" strike="noStrike">
                <a:solidFill>
                  <a:srgbClr val="141519"/>
                </a:solidFill>
                <a:latin typeface="Schoolbell"/>
                <a:ea typeface="Schoolbell"/>
                <a:cs typeface="Schoolbell"/>
                <a:sym typeface="Schoolbell"/>
              </a:rPr>
              <a:t>engineering</a:t>
            </a:r>
            <a:endParaRPr/>
          </a:p>
        </p:txBody>
      </p:sp>
      <p:sp>
        <p:nvSpPr>
          <p:cNvPr id="231" name="Google Shape;231;p5"/>
          <p:cNvSpPr/>
          <p:nvPr/>
        </p:nvSpPr>
        <p:spPr>
          <a:xfrm rot="1950021">
            <a:off x="3356776" y="1197217"/>
            <a:ext cx="1691739" cy="319893"/>
          </a:xfrm>
          <a:custGeom>
            <a:rect b="b" l="l" r="r" t="t"/>
            <a:pathLst>
              <a:path extrusionOk="0" h="319893" w="1691739">
                <a:moveTo>
                  <a:pt x="0" y="0"/>
                </a:moveTo>
                <a:lnTo>
                  <a:pt x="1691740" y="0"/>
                </a:lnTo>
                <a:lnTo>
                  <a:pt x="1691740" y="319892"/>
                </a:lnTo>
                <a:lnTo>
                  <a:pt x="0" y="319892"/>
                </a:lnTo>
                <a:lnTo>
                  <a:pt x="0" y="0"/>
                </a:lnTo>
                <a:close/>
              </a:path>
            </a:pathLst>
          </a:custGeom>
          <a:blipFill rotWithShape="1">
            <a:blip r:embed="rId9">
              <a:alphaModFix/>
            </a:blip>
            <a:stretch>
              <a:fillRect b="0" l="0" r="0" t="0"/>
            </a:stretch>
          </a:blipFill>
          <a:ln>
            <a:noFill/>
          </a:ln>
        </p:spPr>
      </p:sp>
      <p:sp>
        <p:nvSpPr>
          <p:cNvPr id="232" name="Google Shape;232;p5"/>
          <p:cNvSpPr txBox="1"/>
          <p:nvPr/>
        </p:nvSpPr>
        <p:spPr>
          <a:xfrm rot="1950021">
            <a:off x="3331848" y="1146559"/>
            <a:ext cx="1656868" cy="307307"/>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1776" u="none" cap="none" strike="noStrike">
                <a:solidFill>
                  <a:srgbClr val="141519"/>
                </a:solidFill>
                <a:latin typeface="Schoolbell"/>
                <a:ea typeface="Schoolbell"/>
                <a:cs typeface="Schoolbell"/>
                <a:sym typeface="Schoolbell"/>
              </a:rPr>
              <a:t>Data types</a:t>
            </a:r>
            <a:endParaRPr/>
          </a:p>
        </p:txBody>
      </p:sp>
      <p:sp>
        <p:nvSpPr>
          <p:cNvPr id="233" name="Google Shape;233;p5"/>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12">
              <a:alphaModFix/>
            </a:blip>
            <a:stretch>
              <a:fillRect b="0" l="0" r="0" t="0"/>
            </a:stretch>
          </a:blipFill>
          <a:ln>
            <a:noFill/>
          </a:ln>
        </p:spPr>
      </p:sp>
      <p:sp>
        <p:nvSpPr>
          <p:cNvPr id="234" name="Google Shape;234;p5"/>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08090D"/>
                </a:solidFill>
                <a:latin typeface="Arial"/>
                <a:ea typeface="Arial"/>
                <a:cs typeface="Arial"/>
                <a:sym typeface="Arial"/>
              </a:rPr>
              <a:t>renttherunway.com</a:t>
            </a: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42" name="Shape 242"/>
        <p:cNvGrpSpPr/>
        <p:nvPr/>
      </p:nvGrpSpPr>
      <p:grpSpPr>
        <a:xfrm>
          <a:off x="0" y="0"/>
          <a:ext cx="0" cy="0"/>
          <a:chOff x="0" y="0"/>
          <a:chExt cx="0" cy="0"/>
        </a:xfrm>
      </p:grpSpPr>
      <p:grpSp>
        <p:nvGrpSpPr>
          <p:cNvPr id="243" name="Google Shape;243;p6"/>
          <p:cNvGrpSpPr/>
          <p:nvPr/>
        </p:nvGrpSpPr>
        <p:grpSpPr>
          <a:xfrm>
            <a:off x="0" y="0"/>
            <a:ext cx="9144000" cy="10287000"/>
            <a:chOff x="0" y="0"/>
            <a:chExt cx="2408296" cy="2709333"/>
          </a:xfrm>
        </p:grpSpPr>
        <p:sp>
          <p:nvSpPr>
            <p:cNvPr id="244" name="Google Shape;244;p6"/>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141519"/>
            </a:solidFill>
            <a:ln>
              <a:noFill/>
            </a:ln>
          </p:spPr>
        </p:sp>
        <p:sp>
          <p:nvSpPr>
            <p:cNvPr id="245" name="Google Shape;245;p6"/>
            <p:cNvSpPr txBox="1"/>
            <p:nvPr/>
          </p:nvSpPr>
          <p:spPr>
            <a:xfrm>
              <a:off x="0" y="19050"/>
              <a:ext cx="2408296"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6"/>
          <p:cNvGrpSpPr/>
          <p:nvPr/>
        </p:nvGrpSpPr>
        <p:grpSpPr>
          <a:xfrm>
            <a:off x="9144000" y="0"/>
            <a:ext cx="9144000" cy="10287000"/>
            <a:chOff x="0" y="0"/>
            <a:chExt cx="2408296" cy="2709333"/>
          </a:xfrm>
        </p:grpSpPr>
        <p:sp>
          <p:nvSpPr>
            <p:cNvPr id="247" name="Google Shape;247;p6"/>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CF4432"/>
            </a:solidFill>
            <a:ln>
              <a:noFill/>
            </a:ln>
          </p:spPr>
        </p:sp>
        <p:sp>
          <p:nvSpPr>
            <p:cNvPr id="248" name="Google Shape;248;p6"/>
            <p:cNvSpPr txBox="1"/>
            <p:nvPr/>
          </p:nvSpPr>
          <p:spPr>
            <a:xfrm>
              <a:off x="0" y="19050"/>
              <a:ext cx="2408296"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6"/>
          <p:cNvGrpSpPr/>
          <p:nvPr/>
        </p:nvGrpSpPr>
        <p:grpSpPr>
          <a:xfrm>
            <a:off x="6749634" y="7206079"/>
            <a:ext cx="1214021" cy="1214021"/>
            <a:chOff x="0" y="0"/>
            <a:chExt cx="812800" cy="812800"/>
          </a:xfrm>
        </p:grpSpPr>
        <p:sp>
          <p:nvSpPr>
            <p:cNvPr id="250" name="Google Shape;25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4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6"/>
          <p:cNvGrpSpPr/>
          <p:nvPr/>
        </p:nvGrpSpPr>
        <p:grpSpPr>
          <a:xfrm>
            <a:off x="10304435" y="2316232"/>
            <a:ext cx="1214021" cy="1214021"/>
            <a:chOff x="0" y="0"/>
            <a:chExt cx="812800" cy="812800"/>
          </a:xfrm>
        </p:grpSpPr>
        <p:sp>
          <p:nvSpPr>
            <p:cNvPr id="253" name="Google Shape;25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9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5" name="Google Shape;255;p6"/>
          <p:cNvSpPr/>
          <p:nvPr/>
        </p:nvSpPr>
        <p:spPr>
          <a:xfrm>
            <a:off x="6937596" y="7484708"/>
            <a:ext cx="838097" cy="656763"/>
          </a:xfrm>
          <a:custGeom>
            <a:rect b="b" l="l" r="r" t="t"/>
            <a:pathLst>
              <a:path extrusionOk="0" h="656763" w="838097">
                <a:moveTo>
                  <a:pt x="0" y="0"/>
                </a:moveTo>
                <a:lnTo>
                  <a:pt x="838097" y="0"/>
                </a:lnTo>
                <a:lnTo>
                  <a:pt x="838097" y="656763"/>
                </a:lnTo>
                <a:lnTo>
                  <a:pt x="0" y="656763"/>
                </a:lnTo>
                <a:lnTo>
                  <a:pt x="0" y="0"/>
                </a:lnTo>
                <a:close/>
              </a:path>
            </a:pathLst>
          </a:custGeom>
          <a:blipFill rotWithShape="1">
            <a:blip r:embed="rId3">
              <a:alphaModFix/>
            </a:blip>
            <a:stretch>
              <a:fillRect b="0" l="0" r="0" t="0"/>
            </a:stretch>
          </a:blipFill>
          <a:ln>
            <a:noFill/>
          </a:ln>
        </p:spPr>
      </p:sp>
      <p:sp>
        <p:nvSpPr>
          <p:cNvPr id="256" name="Google Shape;256;p6"/>
          <p:cNvSpPr/>
          <p:nvPr/>
        </p:nvSpPr>
        <p:spPr>
          <a:xfrm>
            <a:off x="10526062" y="2552574"/>
            <a:ext cx="770767" cy="741337"/>
          </a:xfrm>
          <a:custGeom>
            <a:rect b="b" l="l" r="r" t="t"/>
            <a:pathLst>
              <a:path extrusionOk="0" h="741337" w="770767">
                <a:moveTo>
                  <a:pt x="0" y="0"/>
                </a:moveTo>
                <a:lnTo>
                  <a:pt x="770766" y="0"/>
                </a:lnTo>
                <a:lnTo>
                  <a:pt x="770766" y="741337"/>
                </a:lnTo>
                <a:lnTo>
                  <a:pt x="0" y="741337"/>
                </a:lnTo>
                <a:lnTo>
                  <a:pt x="0" y="0"/>
                </a:lnTo>
                <a:close/>
              </a:path>
            </a:pathLst>
          </a:custGeom>
          <a:blipFill rotWithShape="1">
            <a:blip r:embed="rId4">
              <a:alphaModFix/>
            </a:blip>
            <a:stretch>
              <a:fillRect b="0" l="0" r="0" t="0"/>
            </a:stretch>
          </a:blipFill>
          <a:ln>
            <a:noFill/>
          </a:ln>
        </p:spPr>
      </p:sp>
      <p:sp>
        <p:nvSpPr>
          <p:cNvPr id="257" name="Google Shape;257;p6"/>
          <p:cNvSpPr/>
          <p:nvPr/>
        </p:nvSpPr>
        <p:spPr>
          <a:xfrm flipH="1" rot="115686">
            <a:off x="1335182" y="4018421"/>
            <a:ext cx="1140082" cy="619790"/>
          </a:xfrm>
          <a:custGeom>
            <a:rect b="b" l="l" r="r" t="t"/>
            <a:pathLst>
              <a:path extrusionOk="0" h="619790" w="1140082">
                <a:moveTo>
                  <a:pt x="1140082" y="0"/>
                </a:moveTo>
                <a:lnTo>
                  <a:pt x="0" y="0"/>
                </a:lnTo>
                <a:lnTo>
                  <a:pt x="0" y="619790"/>
                </a:lnTo>
                <a:lnTo>
                  <a:pt x="1140082" y="619790"/>
                </a:lnTo>
                <a:lnTo>
                  <a:pt x="1140082" y="0"/>
                </a:lnTo>
                <a:close/>
              </a:path>
            </a:pathLst>
          </a:custGeom>
          <a:blipFill rotWithShape="1">
            <a:blip r:embed="rId5">
              <a:alphaModFix/>
            </a:blip>
            <a:stretch>
              <a:fillRect b="0" l="0" r="0" t="0"/>
            </a:stretch>
          </a:blipFill>
          <a:ln>
            <a:noFill/>
          </a:ln>
        </p:spPr>
      </p:sp>
      <p:sp>
        <p:nvSpPr>
          <p:cNvPr id="258" name="Google Shape;258;p6"/>
          <p:cNvSpPr/>
          <p:nvPr/>
        </p:nvSpPr>
        <p:spPr>
          <a:xfrm rot="-2875225">
            <a:off x="2218811" y="6957313"/>
            <a:ext cx="1263234" cy="574197"/>
          </a:xfrm>
          <a:custGeom>
            <a:rect b="b" l="l" r="r" t="t"/>
            <a:pathLst>
              <a:path extrusionOk="0" h="574197" w="1263234">
                <a:moveTo>
                  <a:pt x="0" y="0"/>
                </a:moveTo>
                <a:lnTo>
                  <a:pt x="1263234" y="0"/>
                </a:lnTo>
                <a:lnTo>
                  <a:pt x="1263234" y="574197"/>
                </a:lnTo>
                <a:lnTo>
                  <a:pt x="0" y="574197"/>
                </a:lnTo>
                <a:lnTo>
                  <a:pt x="0" y="0"/>
                </a:lnTo>
                <a:close/>
              </a:path>
            </a:pathLst>
          </a:custGeom>
          <a:blipFill rotWithShape="1">
            <a:blip r:embed="rId6">
              <a:alphaModFix/>
            </a:blip>
            <a:stretch>
              <a:fillRect b="0" l="0" r="0" t="0"/>
            </a:stretch>
          </a:blipFill>
          <a:ln>
            <a:noFill/>
          </a:ln>
        </p:spPr>
      </p:sp>
      <p:sp>
        <p:nvSpPr>
          <p:cNvPr id="259" name="Google Shape;259;p6"/>
          <p:cNvSpPr txBox="1"/>
          <p:nvPr/>
        </p:nvSpPr>
        <p:spPr>
          <a:xfrm>
            <a:off x="1795032" y="2297182"/>
            <a:ext cx="6168623" cy="1702235"/>
          </a:xfrm>
          <a:prstGeom prst="rect">
            <a:avLst/>
          </a:prstGeom>
          <a:noFill/>
          <a:ln>
            <a:noFill/>
          </a:ln>
        </p:spPr>
        <p:txBody>
          <a:bodyPr anchorCtr="0" anchor="t" bIns="0" lIns="0" spcFirstLastPara="1" rIns="0" wrap="square" tIns="0">
            <a:spAutoFit/>
          </a:bodyPr>
          <a:lstStyle/>
          <a:p>
            <a:pPr indent="0" lvl="0" marL="0" marR="0" rtl="0" algn="r">
              <a:lnSpc>
                <a:spcPct val="104011"/>
              </a:lnSpc>
              <a:spcBef>
                <a:spcPts val="0"/>
              </a:spcBef>
              <a:spcAft>
                <a:spcPts val="0"/>
              </a:spcAft>
              <a:buNone/>
            </a:pPr>
            <a:r>
              <a:rPr b="1" i="0" lang="en-US" sz="5958" u="none" cap="none" strike="noStrike">
                <a:solidFill>
                  <a:srgbClr val="FFFFFF"/>
                </a:solidFill>
                <a:latin typeface="Arial"/>
                <a:ea typeface="Arial"/>
                <a:cs typeface="Arial"/>
                <a:sym typeface="Arial"/>
              </a:rPr>
              <a:t>Structured data component</a:t>
            </a:r>
            <a:endParaRPr/>
          </a:p>
        </p:txBody>
      </p:sp>
      <p:sp>
        <p:nvSpPr>
          <p:cNvPr id="260" name="Google Shape;260;p6"/>
          <p:cNvSpPr txBox="1"/>
          <p:nvPr/>
        </p:nvSpPr>
        <p:spPr>
          <a:xfrm>
            <a:off x="10304435" y="4825653"/>
            <a:ext cx="6168827" cy="1702235"/>
          </a:xfrm>
          <a:prstGeom prst="rect">
            <a:avLst/>
          </a:prstGeom>
          <a:noFill/>
          <a:ln>
            <a:noFill/>
          </a:ln>
        </p:spPr>
        <p:txBody>
          <a:bodyPr anchorCtr="0" anchor="t" bIns="0" lIns="0" spcFirstLastPara="1" rIns="0" wrap="square" tIns="0">
            <a:spAutoFit/>
          </a:bodyPr>
          <a:lstStyle/>
          <a:p>
            <a:pPr indent="0" lvl="0" marL="0" marR="0" rtl="0" algn="l">
              <a:lnSpc>
                <a:spcPct val="104011"/>
              </a:lnSpc>
              <a:spcBef>
                <a:spcPts val="0"/>
              </a:spcBef>
              <a:spcAft>
                <a:spcPts val="0"/>
              </a:spcAft>
              <a:buNone/>
            </a:pPr>
            <a:r>
              <a:rPr b="1" i="0" lang="en-US" sz="5958" u="none" cap="none" strike="noStrike">
                <a:solidFill>
                  <a:srgbClr val="FFFFFF"/>
                </a:solidFill>
                <a:latin typeface="Arial"/>
                <a:ea typeface="Arial"/>
                <a:cs typeface="Arial"/>
                <a:sym typeface="Arial"/>
              </a:rPr>
              <a:t>Unstructured data component</a:t>
            </a:r>
            <a:endParaRPr/>
          </a:p>
        </p:txBody>
      </p:sp>
      <p:sp>
        <p:nvSpPr>
          <p:cNvPr id="261" name="Google Shape;261;p6"/>
          <p:cNvSpPr txBox="1"/>
          <p:nvPr/>
        </p:nvSpPr>
        <p:spPr>
          <a:xfrm>
            <a:off x="2790754" y="4028189"/>
            <a:ext cx="5850493" cy="2555024"/>
          </a:xfrm>
          <a:prstGeom prst="rect">
            <a:avLst/>
          </a:prstGeom>
          <a:noFill/>
          <a:ln>
            <a:noFill/>
          </a:ln>
        </p:spPr>
        <p:txBody>
          <a:bodyPr anchorCtr="0" anchor="t" bIns="0" lIns="0" spcFirstLastPara="1" rIns="0" wrap="square" tIns="0">
            <a:spAutoFit/>
          </a:bodyPr>
          <a:lstStyle/>
          <a:p>
            <a:pPr indent="0" lvl="0" marL="0" marR="0" rtl="0" algn="just">
              <a:lnSpc>
                <a:spcPct val="155010"/>
              </a:lnSpc>
              <a:spcBef>
                <a:spcPts val="0"/>
              </a:spcBef>
              <a:spcAft>
                <a:spcPts val="0"/>
              </a:spcAft>
              <a:buNone/>
            </a:pPr>
            <a:r>
              <a:rPr b="0" i="0" lang="en-US" sz="1876" u="none" cap="none" strike="noStrike">
                <a:solidFill>
                  <a:srgbClr val="FFFFFF"/>
                </a:solidFill>
                <a:latin typeface="Arial"/>
                <a:ea typeface="Arial"/>
                <a:cs typeface="Arial"/>
                <a:sym typeface="Arial"/>
              </a:rPr>
              <a:t>Content-Based Filtering: Analyzes item features and user preferences to recommend similar products.</a:t>
            </a:r>
            <a:endParaRPr/>
          </a:p>
          <a:p>
            <a:pPr indent="0" lvl="0" marL="0" marR="0" rtl="0" algn="just">
              <a:lnSpc>
                <a:spcPct val="155010"/>
              </a:lnSpc>
              <a:spcBef>
                <a:spcPts val="0"/>
              </a:spcBef>
              <a:spcAft>
                <a:spcPts val="0"/>
              </a:spcAft>
              <a:buNone/>
            </a:pPr>
            <a:r>
              <a:t/>
            </a:r>
            <a:endParaRPr b="0" i="0" sz="1876" u="none" cap="none" strike="noStrike">
              <a:solidFill>
                <a:srgbClr val="FFFFFF"/>
              </a:solidFill>
              <a:latin typeface="Arial"/>
              <a:ea typeface="Arial"/>
              <a:cs typeface="Arial"/>
              <a:sym typeface="Arial"/>
            </a:endParaRPr>
          </a:p>
          <a:p>
            <a:pPr indent="0" lvl="0" marL="0" marR="0" rtl="0" algn="just">
              <a:lnSpc>
                <a:spcPct val="155010"/>
              </a:lnSpc>
              <a:spcBef>
                <a:spcPts val="0"/>
              </a:spcBef>
              <a:spcAft>
                <a:spcPts val="0"/>
              </a:spcAft>
              <a:buNone/>
            </a:pPr>
            <a:r>
              <a:rPr b="0" i="0" lang="en-US" sz="1876" u="none" cap="none" strike="noStrike">
                <a:solidFill>
                  <a:srgbClr val="FFFFFF"/>
                </a:solidFill>
                <a:latin typeface="Arial"/>
                <a:ea typeface="Arial"/>
                <a:cs typeface="Arial"/>
                <a:sym typeface="Arial"/>
              </a:rPr>
              <a:t>GNN-Based Collaborative Filtering: Utilizes Graph Neural Networks to model complex user-item interactions and capture latent relationships in the rental patterns.</a:t>
            </a:r>
            <a:endParaRPr/>
          </a:p>
        </p:txBody>
      </p:sp>
      <p:sp>
        <p:nvSpPr>
          <p:cNvPr id="262" name="Google Shape;262;p6"/>
          <p:cNvSpPr txBox="1"/>
          <p:nvPr/>
        </p:nvSpPr>
        <p:spPr>
          <a:xfrm>
            <a:off x="10304435" y="6556591"/>
            <a:ext cx="5902694" cy="1107224"/>
          </a:xfrm>
          <a:prstGeom prst="rect">
            <a:avLst/>
          </a:prstGeom>
          <a:noFill/>
          <a:ln>
            <a:noFill/>
          </a:ln>
        </p:spPr>
        <p:txBody>
          <a:bodyPr anchorCtr="0" anchor="t" bIns="0" lIns="0" spcFirstLastPara="1" rIns="0" wrap="square" tIns="0">
            <a:spAutoFit/>
          </a:bodyPr>
          <a:lstStyle/>
          <a:p>
            <a:pPr indent="0" lvl="0" marL="0" marR="0" rtl="0" algn="l">
              <a:lnSpc>
                <a:spcPct val="155010"/>
              </a:lnSpc>
              <a:spcBef>
                <a:spcPts val="0"/>
              </a:spcBef>
              <a:spcAft>
                <a:spcPts val="0"/>
              </a:spcAft>
              <a:buNone/>
            </a:pPr>
            <a:r>
              <a:rPr b="0" i="0" lang="en-US" sz="1876" u="none" cap="none" strike="noStrike">
                <a:solidFill>
                  <a:srgbClr val="FFFFFF"/>
                </a:solidFill>
                <a:latin typeface="Arial"/>
                <a:ea typeface="Arial"/>
                <a:cs typeface="Arial"/>
                <a:sym typeface="Arial"/>
              </a:rPr>
              <a:t>Sentiment Analysis: Incorporates customer review sentiments as an additional feature to refine recommendations.</a:t>
            </a:r>
            <a:endParaRPr/>
          </a:p>
        </p:txBody>
      </p:sp>
      <p:sp>
        <p:nvSpPr>
          <p:cNvPr id="263" name="Google Shape;263;p6"/>
          <p:cNvSpPr txBox="1"/>
          <p:nvPr/>
        </p:nvSpPr>
        <p:spPr>
          <a:xfrm rot="-776693">
            <a:off x="52942" y="3519111"/>
            <a:ext cx="2802620" cy="904915"/>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0" i="0" lang="en-US" sz="2976" u="none" cap="none" strike="noStrike">
                <a:solidFill>
                  <a:srgbClr val="FFFFFF"/>
                </a:solidFill>
                <a:latin typeface="Schoolbell"/>
                <a:ea typeface="Schoolbell"/>
                <a:cs typeface="Schoolbell"/>
                <a:sym typeface="Schoolbell"/>
              </a:rPr>
              <a:t>using ML methods</a:t>
            </a:r>
            <a:endParaRPr/>
          </a:p>
        </p:txBody>
      </p:sp>
      <p:sp>
        <p:nvSpPr>
          <p:cNvPr id="264" name="Google Shape;264;p6"/>
          <p:cNvSpPr txBox="1"/>
          <p:nvPr/>
        </p:nvSpPr>
        <p:spPr>
          <a:xfrm rot="-2637098">
            <a:off x="258528" y="7589720"/>
            <a:ext cx="2732447" cy="1029303"/>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0" i="0" lang="en-US" sz="2976" u="none" cap="none" strike="noStrike">
                <a:solidFill>
                  <a:srgbClr val="FFFFFF"/>
                </a:solidFill>
                <a:latin typeface="Schoolbell"/>
                <a:ea typeface="Schoolbell"/>
                <a:cs typeface="Schoolbell"/>
                <a:sym typeface="Schoolbell"/>
              </a:rPr>
              <a:t>using Neural Networks</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4432"/>
        </a:solidFill>
      </p:bgPr>
    </p:bg>
    <p:spTree>
      <p:nvGrpSpPr>
        <p:cNvPr id="268" name="Shape 268"/>
        <p:cNvGrpSpPr/>
        <p:nvPr/>
      </p:nvGrpSpPr>
      <p:grpSpPr>
        <a:xfrm>
          <a:off x="0" y="0"/>
          <a:ext cx="0" cy="0"/>
          <a:chOff x="0" y="0"/>
          <a:chExt cx="0" cy="0"/>
        </a:xfrm>
      </p:grpSpPr>
      <p:sp>
        <p:nvSpPr>
          <p:cNvPr id="269" name="Google Shape;269;p7"/>
          <p:cNvSpPr/>
          <p:nvPr/>
        </p:nvSpPr>
        <p:spPr>
          <a:xfrm flipH="1">
            <a:off x="9258408" y="2316232"/>
            <a:ext cx="9029592" cy="6592197"/>
          </a:xfrm>
          <a:custGeom>
            <a:rect b="b" l="l" r="r" t="t"/>
            <a:pathLst>
              <a:path extrusionOk="0" h="765060" w="1047933">
                <a:moveTo>
                  <a:pt x="1047933" y="0"/>
                </a:moveTo>
                <a:lnTo>
                  <a:pt x="0" y="0"/>
                </a:lnTo>
                <a:lnTo>
                  <a:pt x="0" y="765060"/>
                </a:lnTo>
                <a:lnTo>
                  <a:pt x="1047933" y="765060"/>
                </a:lnTo>
                <a:close/>
              </a:path>
            </a:pathLst>
          </a:custGeom>
          <a:blipFill rotWithShape="1">
            <a:blip r:embed="rId3">
              <a:alphaModFix/>
            </a:blip>
            <a:stretch>
              <a:fillRect b="0" l="-4788" r="-4787" t="0"/>
            </a:stretch>
          </a:blipFill>
          <a:ln>
            <a:noFill/>
          </a:ln>
        </p:spPr>
      </p:sp>
      <p:sp>
        <p:nvSpPr>
          <p:cNvPr id="270" name="Google Shape;270;p7"/>
          <p:cNvSpPr txBox="1"/>
          <p:nvPr/>
        </p:nvSpPr>
        <p:spPr>
          <a:xfrm>
            <a:off x="2054482" y="3138355"/>
            <a:ext cx="5718054" cy="2347010"/>
          </a:xfrm>
          <a:prstGeom prst="rect">
            <a:avLst/>
          </a:prstGeom>
          <a:noFill/>
          <a:ln>
            <a:noFill/>
          </a:ln>
        </p:spPr>
        <p:txBody>
          <a:bodyPr anchorCtr="0" anchor="t" bIns="0" lIns="0" spcFirstLastPara="1" rIns="0" wrap="square" tIns="0">
            <a:spAutoFit/>
          </a:bodyPr>
          <a:lstStyle/>
          <a:p>
            <a:pPr indent="0" lvl="0" marL="0" marR="0" rtl="0" algn="just">
              <a:lnSpc>
                <a:spcPct val="104008"/>
              </a:lnSpc>
              <a:spcBef>
                <a:spcPts val="0"/>
              </a:spcBef>
              <a:spcAft>
                <a:spcPts val="0"/>
              </a:spcAft>
              <a:buNone/>
            </a:pPr>
            <a:r>
              <a:rPr b="1" i="0" lang="en-US" sz="8158" u="none" cap="none" strike="noStrike">
                <a:solidFill>
                  <a:srgbClr val="FFFFFF"/>
                </a:solidFill>
                <a:latin typeface="Arial"/>
                <a:ea typeface="Arial"/>
                <a:cs typeface="Arial"/>
                <a:sym typeface="Arial"/>
              </a:rPr>
              <a:t>Sentiment</a:t>
            </a:r>
            <a:endParaRPr/>
          </a:p>
          <a:p>
            <a:pPr indent="0" lvl="0" marL="0" marR="0" rtl="0" algn="just">
              <a:lnSpc>
                <a:spcPct val="104008"/>
              </a:lnSpc>
              <a:spcBef>
                <a:spcPts val="0"/>
              </a:spcBef>
              <a:spcAft>
                <a:spcPts val="0"/>
              </a:spcAft>
              <a:buNone/>
            </a:pPr>
            <a:r>
              <a:rPr b="1" i="0" lang="en-US" sz="8158" u="none" cap="none" strike="noStrike">
                <a:solidFill>
                  <a:srgbClr val="FFFFFF"/>
                </a:solidFill>
                <a:latin typeface="Arial"/>
                <a:ea typeface="Arial"/>
                <a:cs typeface="Arial"/>
                <a:sym typeface="Arial"/>
              </a:rPr>
              <a:t>Analysis</a:t>
            </a:r>
            <a:endParaRPr/>
          </a:p>
        </p:txBody>
      </p:sp>
      <p:sp>
        <p:nvSpPr>
          <p:cNvPr id="271" name="Google Shape;271;p7"/>
          <p:cNvSpPr txBox="1"/>
          <p:nvPr/>
        </p:nvSpPr>
        <p:spPr>
          <a:xfrm>
            <a:off x="2054482" y="5889423"/>
            <a:ext cx="5172901" cy="1921929"/>
          </a:xfrm>
          <a:prstGeom prst="rect">
            <a:avLst/>
          </a:prstGeom>
          <a:noFill/>
          <a:ln>
            <a:noFill/>
          </a:ln>
        </p:spPr>
        <p:txBody>
          <a:bodyPr anchorCtr="0" anchor="t" bIns="0" lIns="0" spcFirstLastPara="1" rIns="0" wrap="square" tIns="0">
            <a:spAutoFit/>
          </a:bodyPr>
          <a:lstStyle/>
          <a:p>
            <a:pPr indent="0" lvl="0" marL="0" marR="0" rtl="0" algn="l">
              <a:lnSpc>
                <a:spcPct val="155010"/>
              </a:lnSpc>
              <a:spcBef>
                <a:spcPts val="0"/>
              </a:spcBef>
              <a:spcAft>
                <a:spcPts val="0"/>
              </a:spcAft>
              <a:buNone/>
            </a:pPr>
            <a:r>
              <a:rPr b="0" i="0" lang="en-US" sz="1976" u="none" cap="none" strike="noStrike">
                <a:solidFill>
                  <a:srgbClr val="FFFFFF"/>
                </a:solidFill>
                <a:latin typeface="Arial"/>
                <a:ea typeface="Arial"/>
                <a:cs typeface="Arial"/>
                <a:sym typeface="Arial"/>
              </a:rPr>
              <a:t>we dive deep into the emotional fabric of clothing rentals. Our sentiment analysis reveals the hidden language of fashion satisfaction, decoding thousands of customer experiences into meaningful insights.</a:t>
            </a:r>
            <a:endParaRPr/>
          </a:p>
        </p:txBody>
      </p:sp>
      <p:grpSp>
        <p:nvGrpSpPr>
          <p:cNvPr id="272" name="Google Shape;272;p7"/>
          <p:cNvGrpSpPr/>
          <p:nvPr/>
        </p:nvGrpSpPr>
        <p:grpSpPr>
          <a:xfrm>
            <a:off x="3912407" y="645954"/>
            <a:ext cx="1901040" cy="475687"/>
            <a:chOff x="0" y="-38100"/>
            <a:chExt cx="1776404" cy="444500"/>
          </a:xfrm>
        </p:grpSpPr>
        <p:sp>
          <p:nvSpPr>
            <p:cNvPr id="273" name="Google Shape;273;p7"/>
            <p:cNvSpPr/>
            <p:nvPr/>
          </p:nvSpPr>
          <p:spPr>
            <a:xfrm>
              <a:off x="0" y="0"/>
              <a:ext cx="1776404" cy="406400"/>
            </a:xfrm>
            <a:custGeom>
              <a:rect b="b" l="l" r="r" t="t"/>
              <a:pathLst>
                <a:path extrusionOk="0"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txBox="1"/>
            <p:nvPr/>
          </p:nvSpPr>
          <p:spPr>
            <a:xfrm>
              <a:off x="0" y="-38100"/>
              <a:ext cx="1776404"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7"/>
          <p:cNvSpPr/>
          <p:nvPr/>
        </p:nvSpPr>
        <p:spPr>
          <a:xfrm>
            <a:off x="393719" y="540649"/>
            <a:ext cx="473056" cy="650994"/>
          </a:xfrm>
          <a:custGeom>
            <a:rect b="b" l="l" r="r" t="t"/>
            <a:pathLst>
              <a:path extrusionOk="0" h="650994" w="473056">
                <a:moveTo>
                  <a:pt x="0" y="0"/>
                </a:moveTo>
                <a:lnTo>
                  <a:pt x="473056" y="0"/>
                </a:lnTo>
                <a:lnTo>
                  <a:pt x="473056" y="650994"/>
                </a:lnTo>
                <a:lnTo>
                  <a:pt x="0" y="650994"/>
                </a:lnTo>
                <a:lnTo>
                  <a:pt x="0" y="0"/>
                </a:lnTo>
                <a:close/>
              </a:path>
            </a:pathLst>
          </a:custGeom>
          <a:blipFill rotWithShape="1">
            <a:blip r:embed="rId4">
              <a:alphaModFix/>
            </a:blip>
            <a:stretch>
              <a:fillRect b="0" l="0" r="0" t="0"/>
            </a:stretch>
          </a:blipFill>
          <a:ln>
            <a:noFill/>
          </a:ln>
        </p:spPr>
      </p:sp>
      <p:grpSp>
        <p:nvGrpSpPr>
          <p:cNvPr id="276" name="Google Shape;276;p7"/>
          <p:cNvGrpSpPr/>
          <p:nvPr/>
        </p:nvGrpSpPr>
        <p:grpSpPr>
          <a:xfrm>
            <a:off x="5975372" y="647997"/>
            <a:ext cx="1805790" cy="474022"/>
            <a:chOff x="0" y="-38100"/>
            <a:chExt cx="1776404" cy="466309"/>
          </a:xfrm>
        </p:grpSpPr>
        <p:sp>
          <p:nvSpPr>
            <p:cNvPr id="277" name="Google Shape;277;p7"/>
            <p:cNvSpPr/>
            <p:nvPr/>
          </p:nvSpPr>
          <p:spPr>
            <a:xfrm>
              <a:off x="0" y="0"/>
              <a:ext cx="1776404" cy="428209"/>
            </a:xfrm>
            <a:custGeom>
              <a:rect b="b" l="l" r="r" t="t"/>
              <a:pathLst>
                <a:path extrusionOk="0" h="428209" w="1776404">
                  <a:moveTo>
                    <a:pt x="1573204" y="0"/>
                  </a:moveTo>
                  <a:cubicBezTo>
                    <a:pt x="1685428" y="0"/>
                    <a:pt x="1776404" y="95858"/>
                    <a:pt x="1776404" y="214104"/>
                  </a:cubicBezTo>
                  <a:cubicBezTo>
                    <a:pt x="1776404" y="332351"/>
                    <a:pt x="1685428" y="428209"/>
                    <a:pt x="1573204" y="428209"/>
                  </a:cubicBezTo>
                  <a:lnTo>
                    <a:pt x="203200" y="428209"/>
                  </a:lnTo>
                  <a:cubicBezTo>
                    <a:pt x="90976" y="428209"/>
                    <a:pt x="0" y="332351"/>
                    <a:pt x="0" y="214104"/>
                  </a:cubicBezTo>
                  <a:cubicBezTo>
                    <a:pt x="0" y="95858"/>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txBox="1"/>
            <p:nvPr/>
          </p:nvSpPr>
          <p:spPr>
            <a:xfrm>
              <a:off x="0" y="-38100"/>
              <a:ext cx="1776404" cy="4663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p7"/>
          <p:cNvGrpSpPr/>
          <p:nvPr/>
        </p:nvGrpSpPr>
        <p:grpSpPr>
          <a:xfrm>
            <a:off x="7943087" y="649314"/>
            <a:ext cx="2224890" cy="483012"/>
            <a:chOff x="0" y="-38100"/>
            <a:chExt cx="1776404" cy="385648"/>
          </a:xfrm>
        </p:grpSpPr>
        <p:sp>
          <p:nvSpPr>
            <p:cNvPr id="280" name="Google Shape;280;p7"/>
            <p:cNvSpPr/>
            <p:nvPr/>
          </p:nvSpPr>
          <p:spPr>
            <a:xfrm>
              <a:off x="0" y="0"/>
              <a:ext cx="1776404" cy="347548"/>
            </a:xfrm>
            <a:custGeom>
              <a:rect b="b" l="l" r="r" t="t"/>
              <a:pathLst>
                <a:path extrusionOk="0" h="347548" w="1776404">
                  <a:moveTo>
                    <a:pt x="1573204" y="0"/>
                  </a:moveTo>
                  <a:cubicBezTo>
                    <a:pt x="1685428" y="0"/>
                    <a:pt x="1776404" y="77801"/>
                    <a:pt x="1776404" y="173774"/>
                  </a:cubicBezTo>
                  <a:cubicBezTo>
                    <a:pt x="1776404" y="269746"/>
                    <a:pt x="1685428" y="347548"/>
                    <a:pt x="1573204" y="347548"/>
                  </a:cubicBezTo>
                  <a:lnTo>
                    <a:pt x="203200" y="347548"/>
                  </a:lnTo>
                  <a:cubicBezTo>
                    <a:pt x="90976" y="347548"/>
                    <a:pt x="0" y="269746"/>
                    <a:pt x="0" y="173774"/>
                  </a:cubicBezTo>
                  <a:cubicBezTo>
                    <a:pt x="0" y="77801"/>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txBox="1"/>
            <p:nvPr/>
          </p:nvSpPr>
          <p:spPr>
            <a:xfrm>
              <a:off x="0" y="-38100"/>
              <a:ext cx="1776404" cy="3856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7"/>
          <p:cNvGrpSpPr/>
          <p:nvPr/>
        </p:nvGrpSpPr>
        <p:grpSpPr>
          <a:xfrm>
            <a:off x="10341158" y="652916"/>
            <a:ext cx="1763683" cy="473120"/>
            <a:chOff x="0" y="-38100"/>
            <a:chExt cx="1776404" cy="476532"/>
          </a:xfrm>
        </p:grpSpPr>
        <p:sp>
          <p:nvSpPr>
            <p:cNvPr id="283" name="Google Shape;283;p7"/>
            <p:cNvSpPr/>
            <p:nvPr/>
          </p:nvSpPr>
          <p:spPr>
            <a:xfrm>
              <a:off x="0" y="0"/>
              <a:ext cx="1776404" cy="438432"/>
            </a:xfrm>
            <a:custGeom>
              <a:rect b="b" l="l" r="r" t="t"/>
              <a:pathLst>
                <a:path extrusionOk="0" h="438432" w="1776404">
                  <a:moveTo>
                    <a:pt x="1573204" y="0"/>
                  </a:moveTo>
                  <a:cubicBezTo>
                    <a:pt x="1685428" y="0"/>
                    <a:pt x="1776404" y="98146"/>
                    <a:pt x="1776404" y="219216"/>
                  </a:cubicBezTo>
                  <a:cubicBezTo>
                    <a:pt x="1776404" y="340286"/>
                    <a:pt x="1685428" y="438432"/>
                    <a:pt x="1573204" y="438432"/>
                  </a:cubicBezTo>
                  <a:lnTo>
                    <a:pt x="203200" y="438432"/>
                  </a:lnTo>
                  <a:cubicBezTo>
                    <a:pt x="90976" y="438432"/>
                    <a:pt x="0" y="340286"/>
                    <a:pt x="0" y="219216"/>
                  </a:cubicBezTo>
                  <a:cubicBezTo>
                    <a:pt x="0" y="98146"/>
                    <a:pt x="90976" y="0"/>
                    <a:pt x="203200" y="0"/>
                  </a:cubicBezTo>
                  <a:close/>
                </a:path>
              </a:pathLst>
            </a:custGeom>
            <a:solidFill>
              <a:srgbClr val="000000">
                <a:alpha val="0"/>
              </a:srgbClr>
            </a:solidFill>
            <a:ln cap="sq" cmpd="sng" w="476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txBox="1"/>
            <p:nvPr/>
          </p:nvSpPr>
          <p:spPr>
            <a:xfrm>
              <a:off x="0" y="-38100"/>
              <a:ext cx="1776404" cy="47653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7"/>
          <p:cNvGrpSpPr/>
          <p:nvPr/>
        </p:nvGrpSpPr>
        <p:grpSpPr>
          <a:xfrm>
            <a:off x="12262869" y="654866"/>
            <a:ext cx="886418" cy="471170"/>
            <a:chOff x="0" y="-38100"/>
            <a:chExt cx="941346" cy="500366"/>
          </a:xfrm>
        </p:grpSpPr>
        <p:sp>
          <p:nvSpPr>
            <p:cNvPr id="286" name="Google Shape;286;p7"/>
            <p:cNvSpPr/>
            <p:nvPr/>
          </p:nvSpPr>
          <p:spPr>
            <a:xfrm>
              <a:off x="0" y="0"/>
              <a:ext cx="941346" cy="462266"/>
            </a:xfrm>
            <a:custGeom>
              <a:rect b="b" l="l" r="r" t="t"/>
              <a:pathLst>
                <a:path extrusionOk="0" h="462266" w="941346">
                  <a:moveTo>
                    <a:pt x="738146" y="0"/>
                  </a:moveTo>
                  <a:cubicBezTo>
                    <a:pt x="850371" y="0"/>
                    <a:pt x="941346" y="103482"/>
                    <a:pt x="941346" y="231133"/>
                  </a:cubicBezTo>
                  <a:cubicBezTo>
                    <a:pt x="941346" y="358784"/>
                    <a:pt x="850371" y="462266"/>
                    <a:pt x="738146" y="462266"/>
                  </a:cubicBezTo>
                  <a:lnTo>
                    <a:pt x="203200" y="462266"/>
                  </a:lnTo>
                  <a:cubicBezTo>
                    <a:pt x="90976" y="462266"/>
                    <a:pt x="0" y="358784"/>
                    <a:pt x="0" y="231133"/>
                  </a:cubicBezTo>
                  <a:cubicBezTo>
                    <a:pt x="0" y="103482"/>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txBox="1"/>
            <p:nvPr/>
          </p:nvSpPr>
          <p:spPr>
            <a:xfrm>
              <a:off x="0" y="-38100"/>
              <a:ext cx="941346" cy="5003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7"/>
          <p:cNvGrpSpPr/>
          <p:nvPr/>
        </p:nvGrpSpPr>
        <p:grpSpPr>
          <a:xfrm>
            <a:off x="13311212" y="655587"/>
            <a:ext cx="1192649" cy="475687"/>
            <a:chOff x="0" y="-38100"/>
            <a:chExt cx="1114456" cy="444500"/>
          </a:xfrm>
        </p:grpSpPr>
        <p:sp>
          <p:nvSpPr>
            <p:cNvPr id="289" name="Google Shape;289;p7"/>
            <p:cNvSpPr/>
            <p:nvPr/>
          </p:nvSpPr>
          <p:spPr>
            <a:xfrm>
              <a:off x="0" y="0"/>
              <a:ext cx="1114456" cy="406400"/>
            </a:xfrm>
            <a:custGeom>
              <a:rect b="b" l="l" r="r" t="t"/>
              <a:pathLst>
                <a:path extrusionOk="0" h="406400" w="1114456">
                  <a:moveTo>
                    <a:pt x="911256" y="0"/>
                  </a:moveTo>
                  <a:cubicBezTo>
                    <a:pt x="1023480" y="0"/>
                    <a:pt x="1114456" y="90976"/>
                    <a:pt x="1114456" y="203200"/>
                  </a:cubicBezTo>
                  <a:cubicBezTo>
                    <a:pt x="1114456" y="315424"/>
                    <a:pt x="1023480" y="406400"/>
                    <a:pt x="91125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9525">
              <a:solidFill>
                <a:srgbClr val="EBEB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txBox="1"/>
            <p:nvPr/>
          </p:nvSpPr>
          <p:spPr>
            <a:xfrm>
              <a:off x="0" y="-38100"/>
              <a:ext cx="1114456"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7"/>
          <p:cNvSpPr txBox="1"/>
          <p:nvPr/>
        </p:nvSpPr>
        <p:spPr>
          <a:xfrm>
            <a:off x="4006849" y="823963"/>
            <a:ext cx="1712156" cy="213875"/>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Problem Statement</a:t>
            </a:r>
            <a:endParaRPr/>
          </a:p>
        </p:txBody>
      </p:sp>
      <p:sp>
        <p:nvSpPr>
          <p:cNvPr id="292" name="Google Shape;292;p7"/>
          <p:cNvSpPr txBox="1"/>
          <p:nvPr/>
        </p:nvSpPr>
        <p:spPr>
          <a:xfrm>
            <a:off x="1028700" y="773057"/>
            <a:ext cx="2184613" cy="281304"/>
          </a:xfrm>
          <a:prstGeom prst="rect">
            <a:avLst/>
          </a:prstGeom>
          <a:noFill/>
          <a:ln>
            <a:noFill/>
          </a:ln>
        </p:spPr>
        <p:txBody>
          <a:bodyPr anchorCtr="0" anchor="t" bIns="0" lIns="0" spcFirstLastPara="1" rIns="0" wrap="square" tIns="0">
            <a:spAutoFit/>
          </a:bodyPr>
          <a:lstStyle/>
          <a:p>
            <a:pPr indent="0" lvl="0" marL="0" marR="0" rtl="0" algn="l">
              <a:lnSpc>
                <a:spcPct val="87993"/>
              </a:lnSpc>
              <a:spcBef>
                <a:spcPts val="0"/>
              </a:spcBef>
              <a:spcAft>
                <a:spcPts val="0"/>
              </a:spcAft>
              <a:buNone/>
            </a:pPr>
            <a:r>
              <a:rPr b="0" i="0" lang="en-US" sz="1999" u="none" cap="none" strike="noStrike">
                <a:solidFill>
                  <a:srgbClr val="EBEBEB"/>
                </a:solidFill>
                <a:latin typeface="Arial"/>
                <a:ea typeface="Arial"/>
                <a:cs typeface="Arial"/>
                <a:sym typeface="Arial"/>
              </a:rPr>
              <a:t>renttherunway.com</a:t>
            </a:r>
            <a:endParaRPr/>
          </a:p>
        </p:txBody>
      </p:sp>
      <p:sp>
        <p:nvSpPr>
          <p:cNvPr id="293" name="Google Shape;293;p7"/>
          <p:cNvSpPr txBox="1"/>
          <p:nvPr/>
        </p:nvSpPr>
        <p:spPr>
          <a:xfrm>
            <a:off x="6079978" y="810341"/>
            <a:ext cx="1596579"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Proposed Solution</a:t>
            </a:r>
            <a:endParaRPr/>
          </a:p>
        </p:txBody>
      </p:sp>
      <p:sp>
        <p:nvSpPr>
          <p:cNvPr id="294" name="Google Shape;294;p7"/>
          <p:cNvSpPr txBox="1"/>
          <p:nvPr/>
        </p:nvSpPr>
        <p:spPr>
          <a:xfrm>
            <a:off x="7943087" y="830729"/>
            <a:ext cx="2129640"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Recommender System</a:t>
            </a:r>
            <a:endParaRPr/>
          </a:p>
        </p:txBody>
      </p:sp>
      <p:sp>
        <p:nvSpPr>
          <p:cNvPr id="295" name="Google Shape;295;p7"/>
          <p:cNvSpPr txBox="1"/>
          <p:nvPr/>
        </p:nvSpPr>
        <p:spPr>
          <a:xfrm>
            <a:off x="10446625" y="826534"/>
            <a:ext cx="1564112" cy="200286"/>
          </a:xfrm>
          <a:prstGeom prst="rect">
            <a:avLst/>
          </a:prstGeom>
          <a:noFill/>
          <a:ln>
            <a:noFill/>
          </a:ln>
        </p:spPr>
        <p:txBody>
          <a:bodyPr anchorCtr="0" anchor="t" bIns="0" lIns="0" spcFirstLastPara="1" rIns="0" wrap="square" tIns="0">
            <a:spAutoFit/>
          </a:bodyPr>
          <a:lstStyle/>
          <a:p>
            <a:pPr indent="0" lvl="0" marL="0" marR="0" rtl="0" algn="r">
              <a:lnSpc>
                <a:spcPct val="88031"/>
              </a:lnSpc>
              <a:spcBef>
                <a:spcPts val="0"/>
              </a:spcBef>
              <a:spcAft>
                <a:spcPts val="0"/>
              </a:spcAft>
              <a:buNone/>
            </a:pPr>
            <a:r>
              <a:rPr b="0" i="0" lang="en-US" sz="1412" u="none" cap="none" strike="noStrike">
                <a:solidFill>
                  <a:srgbClr val="EBEBEB"/>
                </a:solidFill>
                <a:latin typeface="Arial"/>
                <a:ea typeface="Arial"/>
                <a:cs typeface="Arial"/>
                <a:sym typeface="Arial"/>
              </a:rPr>
              <a:t>Sentiment Analysis</a:t>
            </a:r>
            <a:endParaRPr/>
          </a:p>
        </p:txBody>
      </p:sp>
      <p:sp>
        <p:nvSpPr>
          <p:cNvPr id="296" name="Google Shape;296;p7"/>
          <p:cNvSpPr txBox="1"/>
          <p:nvPr/>
        </p:nvSpPr>
        <p:spPr>
          <a:xfrm>
            <a:off x="12358119" y="800707"/>
            <a:ext cx="680368"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Results</a:t>
            </a:r>
            <a:endParaRPr/>
          </a:p>
        </p:txBody>
      </p:sp>
      <p:sp>
        <p:nvSpPr>
          <p:cNvPr id="297" name="Google Shape;297;p7"/>
          <p:cNvSpPr txBox="1"/>
          <p:nvPr/>
        </p:nvSpPr>
        <p:spPr>
          <a:xfrm>
            <a:off x="13407100" y="812221"/>
            <a:ext cx="972965" cy="216479"/>
          </a:xfrm>
          <a:prstGeom prst="rect">
            <a:avLst/>
          </a:prstGeom>
          <a:noFill/>
          <a:ln>
            <a:noFill/>
          </a:ln>
        </p:spPr>
        <p:txBody>
          <a:bodyPr anchorCtr="0" anchor="t" bIns="0" lIns="0" spcFirstLastPara="1" rIns="0" wrap="square" tIns="0">
            <a:spAutoFit/>
          </a:bodyPr>
          <a:lstStyle/>
          <a:p>
            <a:pPr indent="0" lvl="0" marL="0" marR="0" rtl="0" algn="r">
              <a:lnSpc>
                <a:spcPct val="88029"/>
              </a:lnSpc>
              <a:spcBef>
                <a:spcPts val="0"/>
              </a:spcBef>
              <a:spcAft>
                <a:spcPts val="0"/>
              </a:spcAft>
              <a:buNone/>
            </a:pPr>
            <a:r>
              <a:rPr b="0" i="0" lang="en-US" sz="1512" u="none" cap="none" strike="noStrike">
                <a:solidFill>
                  <a:srgbClr val="EBEBEB"/>
                </a:solidFill>
                <a:latin typeface="Arial"/>
                <a:ea typeface="Arial"/>
                <a:cs typeface="Arial"/>
                <a:sym typeface="Arial"/>
              </a:rPr>
              <a:t>Conclusion</a:t>
            </a:r>
            <a:endParaRPr/>
          </a:p>
        </p:txBody>
      </p:sp>
      <p:cxnSp>
        <p:nvCxnSpPr>
          <p:cNvPr id="298" name="Google Shape;298;p7"/>
          <p:cNvCxnSpPr/>
          <p:nvPr/>
        </p:nvCxnSpPr>
        <p:spPr>
          <a:xfrm>
            <a:off x="5813447" y="908390"/>
            <a:ext cx="161925" cy="118430"/>
          </a:xfrm>
          <a:prstGeom prst="straightConnector1">
            <a:avLst/>
          </a:prstGeom>
          <a:noFill/>
          <a:ln cap="flat" cmpd="sng" w="38100">
            <a:solidFill>
              <a:srgbClr val="EBEBEB"/>
            </a:solidFill>
            <a:prstDash val="solid"/>
            <a:round/>
            <a:headEnd len="sm" w="sm" type="none"/>
            <a:tailEnd len="sm" w="sm" type="none"/>
          </a:ln>
        </p:spPr>
      </p:cxnSp>
      <p:cxnSp>
        <p:nvCxnSpPr>
          <p:cNvPr id="299" name="Google Shape;299;p7"/>
          <p:cNvCxnSpPr/>
          <p:nvPr/>
        </p:nvCxnSpPr>
        <p:spPr>
          <a:xfrm>
            <a:off x="7781162" y="904373"/>
            <a:ext cx="161925" cy="10306"/>
          </a:xfrm>
          <a:prstGeom prst="straightConnector1">
            <a:avLst/>
          </a:prstGeom>
          <a:noFill/>
          <a:ln cap="flat" cmpd="sng" w="38100">
            <a:solidFill>
              <a:srgbClr val="EBEBEB"/>
            </a:solidFill>
            <a:prstDash val="solid"/>
            <a:round/>
            <a:headEnd len="sm" w="sm" type="none"/>
            <a:tailEnd len="sm" w="sm" type="none"/>
          </a:ln>
        </p:spPr>
      </p:cxnSp>
      <p:cxnSp>
        <p:nvCxnSpPr>
          <p:cNvPr id="300" name="Google Shape;300;p7"/>
          <p:cNvCxnSpPr/>
          <p:nvPr/>
        </p:nvCxnSpPr>
        <p:spPr>
          <a:xfrm flipH="1" rot="10800000">
            <a:off x="10167977" y="908390"/>
            <a:ext cx="173181" cy="6290"/>
          </a:xfrm>
          <a:prstGeom prst="straightConnector1">
            <a:avLst/>
          </a:prstGeom>
          <a:noFill/>
          <a:ln cap="flat" cmpd="sng" w="38100">
            <a:solidFill>
              <a:srgbClr val="EBEBEB"/>
            </a:solidFill>
            <a:prstDash val="solid"/>
            <a:round/>
            <a:headEnd len="sm" w="sm" type="none"/>
            <a:tailEnd len="sm" w="sm" type="none"/>
          </a:ln>
        </p:spPr>
      </p:cxnSp>
      <p:cxnSp>
        <p:nvCxnSpPr>
          <p:cNvPr id="301" name="Google Shape;301;p7"/>
          <p:cNvCxnSpPr/>
          <p:nvPr/>
        </p:nvCxnSpPr>
        <p:spPr>
          <a:xfrm>
            <a:off x="12104841" y="908390"/>
            <a:ext cx="158028" cy="0"/>
          </a:xfrm>
          <a:prstGeom prst="straightConnector1">
            <a:avLst/>
          </a:prstGeom>
          <a:noFill/>
          <a:ln cap="flat" cmpd="sng" w="38100">
            <a:solidFill>
              <a:srgbClr val="EBEBEB"/>
            </a:solidFill>
            <a:prstDash val="solid"/>
            <a:round/>
            <a:headEnd len="sm" w="sm" type="none"/>
            <a:tailEnd len="sm" w="sm" type="none"/>
          </a:ln>
        </p:spPr>
      </p:cxnSp>
      <p:cxnSp>
        <p:nvCxnSpPr>
          <p:cNvPr id="302" name="Google Shape;302;p7"/>
          <p:cNvCxnSpPr/>
          <p:nvPr/>
        </p:nvCxnSpPr>
        <p:spPr>
          <a:xfrm>
            <a:off x="13149287" y="908390"/>
            <a:ext cx="161925" cy="5428"/>
          </a:xfrm>
          <a:prstGeom prst="straightConnector1">
            <a:avLst/>
          </a:prstGeom>
          <a:noFill/>
          <a:ln cap="flat" cmpd="sng" w="38100">
            <a:solidFill>
              <a:srgbClr val="EBEBEB"/>
            </a:solidFill>
            <a:prstDash val="solid"/>
            <a:round/>
            <a:headEnd len="sm" w="sm" type="none"/>
            <a:tailEnd len="sm" w="sm" type="none"/>
          </a:ln>
        </p:spPr>
      </p:cxn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06" name="Shape 306"/>
        <p:cNvGrpSpPr/>
        <p:nvPr/>
      </p:nvGrpSpPr>
      <p:grpSpPr>
        <a:xfrm>
          <a:off x="0" y="0"/>
          <a:ext cx="0" cy="0"/>
          <a:chOff x="0" y="0"/>
          <a:chExt cx="0" cy="0"/>
        </a:xfrm>
      </p:grpSpPr>
      <p:sp>
        <p:nvSpPr>
          <p:cNvPr id="307" name="Google Shape;307;p8"/>
          <p:cNvSpPr/>
          <p:nvPr/>
        </p:nvSpPr>
        <p:spPr>
          <a:xfrm>
            <a:off x="3473363" y="3880362"/>
            <a:ext cx="2835488" cy="2835488"/>
          </a:xfrm>
          <a:custGeom>
            <a:rect b="b" l="l" r="r" t="t"/>
            <a:pathLst>
              <a:path extrusionOk="0" h="2835488" w="2835488">
                <a:moveTo>
                  <a:pt x="0" y="0"/>
                </a:moveTo>
                <a:lnTo>
                  <a:pt x="2835488" y="0"/>
                </a:lnTo>
                <a:lnTo>
                  <a:pt x="2835488" y="2835488"/>
                </a:lnTo>
                <a:lnTo>
                  <a:pt x="0" y="2835488"/>
                </a:lnTo>
                <a:lnTo>
                  <a:pt x="0" y="0"/>
                </a:lnTo>
                <a:close/>
              </a:path>
            </a:pathLst>
          </a:custGeom>
          <a:blipFill rotWithShape="1">
            <a:blip r:embed="rId3">
              <a:alphaModFix/>
            </a:blip>
            <a:stretch>
              <a:fillRect b="0" l="0" r="0" t="0"/>
            </a:stretch>
          </a:blipFill>
          <a:ln>
            <a:noFill/>
          </a:ln>
        </p:spPr>
      </p:sp>
      <p:sp>
        <p:nvSpPr>
          <p:cNvPr id="308" name="Google Shape;308;p8"/>
          <p:cNvSpPr txBox="1"/>
          <p:nvPr/>
        </p:nvSpPr>
        <p:spPr>
          <a:xfrm>
            <a:off x="4704509" y="1209694"/>
            <a:ext cx="8878982" cy="1270685"/>
          </a:xfrm>
          <a:prstGeom prst="rect">
            <a:avLst/>
          </a:prstGeom>
          <a:noFill/>
          <a:ln>
            <a:noFill/>
          </a:ln>
        </p:spPr>
        <p:txBody>
          <a:bodyPr anchorCtr="0" anchor="t" bIns="0" lIns="0" spcFirstLastPara="1" rIns="0" wrap="square" tIns="0">
            <a:spAutoFit/>
          </a:bodyPr>
          <a:lstStyle/>
          <a:p>
            <a:pPr indent="0" lvl="0" marL="0" marR="0" rtl="0" algn="ctr">
              <a:lnSpc>
                <a:spcPct val="104008"/>
              </a:lnSpc>
              <a:spcBef>
                <a:spcPts val="0"/>
              </a:spcBef>
              <a:spcAft>
                <a:spcPts val="0"/>
              </a:spcAft>
              <a:buNone/>
            </a:pPr>
            <a:r>
              <a:rPr b="1" i="0" lang="en-US" sz="8158" u="none" cap="none" strike="noStrike">
                <a:solidFill>
                  <a:srgbClr val="141519"/>
                </a:solidFill>
                <a:latin typeface="Arial"/>
                <a:ea typeface="Arial"/>
                <a:cs typeface="Arial"/>
                <a:sym typeface="Arial"/>
              </a:rPr>
              <a:t>Sentiment Analysis</a:t>
            </a:r>
            <a:endParaRPr/>
          </a:p>
        </p:txBody>
      </p:sp>
      <p:sp>
        <p:nvSpPr>
          <p:cNvPr id="309" name="Google Shape;309;p8"/>
          <p:cNvSpPr txBox="1"/>
          <p:nvPr/>
        </p:nvSpPr>
        <p:spPr>
          <a:xfrm>
            <a:off x="4023907" y="4813634"/>
            <a:ext cx="1734401" cy="621632"/>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BERT </a:t>
            </a:r>
            <a:endParaRPr/>
          </a:p>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Tokenizer()</a:t>
            </a:r>
            <a:endParaRPr/>
          </a:p>
        </p:txBody>
      </p:sp>
      <p:sp>
        <p:nvSpPr>
          <p:cNvPr id="310" name="Google Shape;310;p8"/>
          <p:cNvSpPr txBox="1"/>
          <p:nvPr/>
        </p:nvSpPr>
        <p:spPr>
          <a:xfrm>
            <a:off x="591417" y="4941269"/>
            <a:ext cx="1965398" cy="356838"/>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b="1" i="0" lang="en-US" sz="2076" u="none" cap="none" strike="noStrike">
                <a:solidFill>
                  <a:srgbClr val="000000"/>
                </a:solidFill>
                <a:latin typeface="Roboto Mono"/>
                <a:ea typeface="Roboto Mono"/>
                <a:cs typeface="Roboto Mono"/>
                <a:sym typeface="Roboto Mono"/>
              </a:rPr>
              <a:t>review_text</a:t>
            </a:r>
            <a:endParaRPr/>
          </a:p>
        </p:txBody>
      </p:sp>
      <p:sp>
        <p:nvSpPr>
          <p:cNvPr id="311" name="Google Shape;311;p8"/>
          <p:cNvSpPr/>
          <p:nvPr/>
        </p:nvSpPr>
        <p:spPr>
          <a:xfrm>
            <a:off x="7225399" y="3880362"/>
            <a:ext cx="2835488" cy="2835488"/>
          </a:xfrm>
          <a:custGeom>
            <a:rect b="b" l="l" r="r" t="t"/>
            <a:pathLst>
              <a:path extrusionOk="0" h="2835488" w="2835488">
                <a:moveTo>
                  <a:pt x="0" y="0"/>
                </a:moveTo>
                <a:lnTo>
                  <a:pt x="2835488" y="0"/>
                </a:lnTo>
                <a:lnTo>
                  <a:pt x="2835488" y="2835488"/>
                </a:lnTo>
                <a:lnTo>
                  <a:pt x="0" y="2835488"/>
                </a:lnTo>
                <a:lnTo>
                  <a:pt x="0" y="0"/>
                </a:lnTo>
                <a:close/>
              </a:path>
            </a:pathLst>
          </a:custGeom>
          <a:blipFill rotWithShape="1">
            <a:blip r:embed="rId3">
              <a:alphaModFix/>
            </a:blip>
            <a:stretch>
              <a:fillRect b="0" l="0" r="0" t="0"/>
            </a:stretch>
          </a:blipFill>
          <a:ln>
            <a:noFill/>
          </a:ln>
        </p:spPr>
      </p:sp>
      <p:sp>
        <p:nvSpPr>
          <p:cNvPr id="312" name="Google Shape;312;p8"/>
          <p:cNvSpPr txBox="1"/>
          <p:nvPr/>
        </p:nvSpPr>
        <p:spPr>
          <a:xfrm>
            <a:off x="7694052" y="4656471"/>
            <a:ext cx="1734401" cy="935957"/>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BERT </a:t>
            </a:r>
            <a:endParaRPr/>
          </a:p>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Sentiment</a:t>
            </a:r>
            <a:endParaRPr/>
          </a:p>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Logits</a:t>
            </a:r>
            <a:endParaRPr/>
          </a:p>
        </p:txBody>
      </p:sp>
      <p:sp>
        <p:nvSpPr>
          <p:cNvPr id="313" name="Google Shape;313;p8"/>
          <p:cNvSpPr/>
          <p:nvPr/>
        </p:nvSpPr>
        <p:spPr>
          <a:xfrm>
            <a:off x="10975287" y="3880362"/>
            <a:ext cx="2835488" cy="2835488"/>
          </a:xfrm>
          <a:custGeom>
            <a:rect b="b" l="l" r="r" t="t"/>
            <a:pathLst>
              <a:path extrusionOk="0" h="2835488" w="2835488">
                <a:moveTo>
                  <a:pt x="0" y="0"/>
                </a:moveTo>
                <a:lnTo>
                  <a:pt x="2835488" y="0"/>
                </a:lnTo>
                <a:lnTo>
                  <a:pt x="2835488" y="2835488"/>
                </a:lnTo>
                <a:lnTo>
                  <a:pt x="0" y="2835488"/>
                </a:lnTo>
                <a:lnTo>
                  <a:pt x="0" y="0"/>
                </a:lnTo>
                <a:close/>
              </a:path>
            </a:pathLst>
          </a:custGeom>
          <a:blipFill rotWithShape="1">
            <a:blip r:embed="rId3">
              <a:alphaModFix/>
            </a:blip>
            <a:stretch>
              <a:fillRect b="0" l="0" r="0" t="0"/>
            </a:stretch>
          </a:blipFill>
          <a:ln>
            <a:noFill/>
          </a:ln>
        </p:spPr>
      </p:sp>
      <p:sp>
        <p:nvSpPr>
          <p:cNvPr id="314" name="Google Shape;314;p8"/>
          <p:cNvSpPr txBox="1"/>
          <p:nvPr/>
        </p:nvSpPr>
        <p:spPr>
          <a:xfrm>
            <a:off x="11525830" y="4499309"/>
            <a:ext cx="1734401" cy="1250282"/>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Adjustments</a:t>
            </a:r>
            <a:endParaRPr/>
          </a:p>
          <a:p>
            <a:pPr indent="0" lvl="0" marL="0" marR="0" rtl="0" algn="ctr">
              <a:lnSpc>
                <a:spcPct val="139977"/>
              </a:lnSpc>
              <a:spcBef>
                <a:spcPts val="0"/>
              </a:spcBef>
              <a:spcAft>
                <a:spcPts val="0"/>
              </a:spcAft>
              <a:buNone/>
            </a:pPr>
            <a:r>
              <a:rPr b="1" i="0" lang="en-US" sz="1776" u="none" cap="none" strike="noStrike">
                <a:solidFill>
                  <a:srgbClr val="000000"/>
                </a:solidFill>
                <a:latin typeface="Roboto Mono"/>
                <a:ea typeface="Roboto Mono"/>
                <a:cs typeface="Roboto Mono"/>
                <a:sym typeface="Roboto Mono"/>
              </a:rPr>
              <a:t>based on keywords and length</a:t>
            </a:r>
            <a:endParaRPr/>
          </a:p>
        </p:txBody>
      </p:sp>
      <p:sp>
        <p:nvSpPr>
          <p:cNvPr id="315" name="Google Shape;315;p8"/>
          <p:cNvSpPr txBox="1"/>
          <p:nvPr/>
        </p:nvSpPr>
        <p:spPr>
          <a:xfrm>
            <a:off x="14725175" y="4941269"/>
            <a:ext cx="2904787" cy="356838"/>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b="1" i="0" lang="en-US" sz="2076" u="none" cap="none" strike="noStrike">
                <a:solidFill>
                  <a:srgbClr val="000000"/>
                </a:solidFill>
                <a:latin typeface="Roboto Mono"/>
                <a:ea typeface="Roboto Mono"/>
                <a:cs typeface="Roboto Mono"/>
                <a:sym typeface="Roboto Mono"/>
              </a:rPr>
              <a:t>final_predictions</a:t>
            </a:r>
            <a:endParaRPr/>
          </a:p>
        </p:txBody>
      </p:sp>
      <p:sp>
        <p:nvSpPr>
          <p:cNvPr id="316" name="Google Shape;316;p8"/>
          <p:cNvSpPr/>
          <p:nvPr/>
        </p:nvSpPr>
        <p:spPr>
          <a:xfrm>
            <a:off x="2690634" y="4988894"/>
            <a:ext cx="648912" cy="364202"/>
          </a:xfrm>
          <a:custGeom>
            <a:rect b="b" l="l" r="r" t="t"/>
            <a:pathLst>
              <a:path extrusionOk="0" h="364202" w="648912">
                <a:moveTo>
                  <a:pt x="0" y="0"/>
                </a:moveTo>
                <a:lnTo>
                  <a:pt x="648912" y="0"/>
                </a:lnTo>
                <a:lnTo>
                  <a:pt x="648912" y="364202"/>
                </a:lnTo>
                <a:lnTo>
                  <a:pt x="0" y="364202"/>
                </a:lnTo>
                <a:lnTo>
                  <a:pt x="0" y="0"/>
                </a:lnTo>
                <a:close/>
              </a:path>
            </a:pathLst>
          </a:custGeom>
          <a:blipFill rotWithShape="1">
            <a:blip r:embed="rId4">
              <a:alphaModFix/>
            </a:blip>
            <a:stretch>
              <a:fillRect b="0" l="0" r="0" t="0"/>
            </a:stretch>
          </a:blipFill>
          <a:ln>
            <a:noFill/>
          </a:ln>
        </p:spPr>
      </p:sp>
      <p:sp>
        <p:nvSpPr>
          <p:cNvPr id="317" name="Google Shape;317;p8"/>
          <p:cNvSpPr/>
          <p:nvPr/>
        </p:nvSpPr>
        <p:spPr>
          <a:xfrm>
            <a:off x="6442201" y="4961399"/>
            <a:ext cx="648912" cy="364202"/>
          </a:xfrm>
          <a:custGeom>
            <a:rect b="b" l="l" r="r" t="t"/>
            <a:pathLst>
              <a:path extrusionOk="0" h="364202" w="648912">
                <a:moveTo>
                  <a:pt x="0" y="0"/>
                </a:moveTo>
                <a:lnTo>
                  <a:pt x="648912" y="0"/>
                </a:lnTo>
                <a:lnTo>
                  <a:pt x="648912" y="364202"/>
                </a:lnTo>
                <a:lnTo>
                  <a:pt x="0" y="364202"/>
                </a:lnTo>
                <a:lnTo>
                  <a:pt x="0" y="0"/>
                </a:lnTo>
                <a:close/>
              </a:path>
            </a:pathLst>
          </a:custGeom>
          <a:blipFill rotWithShape="1">
            <a:blip r:embed="rId4">
              <a:alphaModFix/>
            </a:blip>
            <a:stretch>
              <a:fillRect b="0" l="0" r="0" t="0"/>
            </a:stretch>
          </a:blipFill>
          <a:ln>
            <a:noFill/>
          </a:ln>
        </p:spPr>
      </p:sp>
      <p:sp>
        <p:nvSpPr>
          <p:cNvPr id="318" name="Google Shape;318;p8"/>
          <p:cNvSpPr/>
          <p:nvPr/>
        </p:nvSpPr>
        <p:spPr>
          <a:xfrm>
            <a:off x="10194237" y="4961399"/>
            <a:ext cx="648912" cy="364202"/>
          </a:xfrm>
          <a:custGeom>
            <a:rect b="b" l="l" r="r" t="t"/>
            <a:pathLst>
              <a:path extrusionOk="0" h="364202" w="648912">
                <a:moveTo>
                  <a:pt x="0" y="0"/>
                </a:moveTo>
                <a:lnTo>
                  <a:pt x="648912" y="0"/>
                </a:lnTo>
                <a:lnTo>
                  <a:pt x="648912" y="364202"/>
                </a:lnTo>
                <a:lnTo>
                  <a:pt x="0" y="364202"/>
                </a:lnTo>
                <a:lnTo>
                  <a:pt x="0" y="0"/>
                </a:lnTo>
                <a:close/>
              </a:path>
            </a:pathLst>
          </a:custGeom>
          <a:blipFill rotWithShape="1">
            <a:blip r:embed="rId4">
              <a:alphaModFix/>
            </a:blip>
            <a:stretch>
              <a:fillRect b="0" l="0" r="0" t="0"/>
            </a:stretch>
          </a:blipFill>
          <a:ln>
            <a:noFill/>
          </a:ln>
        </p:spPr>
      </p:sp>
      <p:sp>
        <p:nvSpPr>
          <p:cNvPr id="319" name="Google Shape;319;p8"/>
          <p:cNvSpPr/>
          <p:nvPr/>
        </p:nvSpPr>
        <p:spPr>
          <a:xfrm>
            <a:off x="13990772" y="4961399"/>
            <a:ext cx="648912" cy="364202"/>
          </a:xfrm>
          <a:custGeom>
            <a:rect b="b" l="l" r="r" t="t"/>
            <a:pathLst>
              <a:path extrusionOk="0" h="364202" w="648912">
                <a:moveTo>
                  <a:pt x="0" y="0"/>
                </a:moveTo>
                <a:lnTo>
                  <a:pt x="648912" y="0"/>
                </a:lnTo>
                <a:lnTo>
                  <a:pt x="648912" y="364202"/>
                </a:lnTo>
                <a:lnTo>
                  <a:pt x="0" y="364202"/>
                </a:lnTo>
                <a:lnTo>
                  <a:pt x="0" y="0"/>
                </a:lnTo>
                <a:close/>
              </a:path>
            </a:pathLst>
          </a:custGeom>
          <a:blipFill rotWithShape="1">
            <a:blip r:embed="rId4">
              <a:alphaModFix/>
            </a:blip>
            <a:stretch>
              <a:fillRect b="0" l="0" r="0" t="0"/>
            </a:stretch>
          </a:blipFill>
          <a:ln>
            <a:noFill/>
          </a:ln>
        </p:spPr>
      </p:sp>
      <p:sp>
        <p:nvSpPr>
          <p:cNvPr id="320" name="Google Shape;320;p8"/>
          <p:cNvSpPr txBox="1"/>
          <p:nvPr/>
        </p:nvSpPr>
        <p:spPr>
          <a:xfrm>
            <a:off x="5304643" y="7694327"/>
            <a:ext cx="7678714" cy="1182973"/>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2176" u="none" cap="none" strike="noStrike">
                <a:solidFill>
                  <a:srgbClr val="231F20"/>
                </a:solidFill>
                <a:latin typeface="Arial"/>
                <a:ea typeface="Arial"/>
                <a:cs typeface="Arial"/>
                <a:sym typeface="Arial"/>
              </a:rPr>
              <a:t>BERT tokenizer uses subword-based tokenization which splits unknown words into smaller words or characters such that the model can derive some meaning from the tokens.</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9"/>
          <p:cNvGrpSpPr/>
          <p:nvPr/>
        </p:nvGrpSpPr>
        <p:grpSpPr>
          <a:xfrm>
            <a:off x="9144000" y="5143500"/>
            <a:ext cx="9144000" cy="5143500"/>
            <a:chOff x="0" y="0"/>
            <a:chExt cx="2408296" cy="1354667"/>
          </a:xfrm>
        </p:grpSpPr>
        <p:sp>
          <p:nvSpPr>
            <p:cNvPr id="326" name="Google Shape;326;p9"/>
            <p:cNvSpPr/>
            <p:nvPr/>
          </p:nvSpPr>
          <p:spPr>
            <a:xfrm>
              <a:off x="0" y="0"/>
              <a:ext cx="2408296" cy="1354667"/>
            </a:xfrm>
            <a:custGeom>
              <a:rect b="b" l="l" r="r" t="t"/>
              <a:pathLst>
                <a:path extrusionOk="0" h="1354667" w="2408296">
                  <a:moveTo>
                    <a:pt x="0" y="0"/>
                  </a:moveTo>
                  <a:lnTo>
                    <a:pt x="2408296" y="0"/>
                  </a:lnTo>
                  <a:lnTo>
                    <a:pt x="2408296" y="1354667"/>
                  </a:lnTo>
                  <a:lnTo>
                    <a:pt x="0" y="1354667"/>
                  </a:lnTo>
                  <a:close/>
                </a:path>
              </a:pathLst>
            </a:custGeom>
            <a:solidFill>
              <a:srgbClr val="CF4432"/>
            </a:solidFill>
            <a:ln>
              <a:noFill/>
            </a:ln>
          </p:spPr>
        </p:sp>
        <p:sp>
          <p:nvSpPr>
            <p:cNvPr id="327" name="Google Shape;327;p9"/>
            <p:cNvSpPr txBox="1"/>
            <p:nvPr/>
          </p:nvSpPr>
          <p:spPr>
            <a:xfrm>
              <a:off x="0" y="57150"/>
              <a:ext cx="2408296"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9"/>
          <p:cNvGrpSpPr/>
          <p:nvPr/>
        </p:nvGrpSpPr>
        <p:grpSpPr>
          <a:xfrm>
            <a:off x="0" y="0"/>
            <a:ext cx="9144000" cy="5143500"/>
            <a:chOff x="0" y="0"/>
            <a:chExt cx="2408296" cy="1354667"/>
          </a:xfrm>
        </p:grpSpPr>
        <p:sp>
          <p:nvSpPr>
            <p:cNvPr id="329" name="Google Shape;329;p9"/>
            <p:cNvSpPr/>
            <p:nvPr/>
          </p:nvSpPr>
          <p:spPr>
            <a:xfrm>
              <a:off x="0" y="0"/>
              <a:ext cx="2408296" cy="1354667"/>
            </a:xfrm>
            <a:custGeom>
              <a:rect b="b" l="l" r="r" t="t"/>
              <a:pathLst>
                <a:path extrusionOk="0" h="1354667" w="2408296">
                  <a:moveTo>
                    <a:pt x="0" y="0"/>
                  </a:moveTo>
                  <a:lnTo>
                    <a:pt x="2408296" y="0"/>
                  </a:lnTo>
                  <a:lnTo>
                    <a:pt x="2408296" y="1354667"/>
                  </a:lnTo>
                  <a:lnTo>
                    <a:pt x="0" y="1354667"/>
                  </a:lnTo>
                  <a:close/>
                </a:path>
              </a:pathLst>
            </a:custGeom>
            <a:solidFill>
              <a:srgbClr val="202020"/>
            </a:solidFill>
            <a:ln>
              <a:noFill/>
            </a:ln>
          </p:spPr>
        </p:sp>
        <p:sp>
          <p:nvSpPr>
            <p:cNvPr id="330" name="Google Shape;330;p9"/>
            <p:cNvSpPr txBox="1"/>
            <p:nvPr/>
          </p:nvSpPr>
          <p:spPr>
            <a:xfrm>
              <a:off x="0" y="57150"/>
              <a:ext cx="2408296" cy="1297517"/>
            </a:xfrm>
            <a:prstGeom prst="rect">
              <a:avLst/>
            </a:prstGeom>
            <a:noFill/>
            <a:ln>
              <a:noFill/>
            </a:ln>
          </p:spPr>
          <p:txBody>
            <a:bodyPr anchorCtr="0" anchor="ctr" bIns="50800" lIns="50800" spcFirstLastPara="1" rIns="50800" wrap="square" tIns="50800">
              <a:noAutofit/>
            </a:bodyPr>
            <a:lstStyle/>
            <a:p>
              <a:pPr indent="0" lvl="0" marL="0" marR="0" rtl="0" algn="ctr">
                <a:lnSpc>
                  <a:spcPct val="115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9"/>
          <p:cNvSpPr/>
          <p:nvPr/>
        </p:nvSpPr>
        <p:spPr>
          <a:xfrm>
            <a:off x="10060989" y="5485971"/>
            <a:ext cx="7310021" cy="4458552"/>
          </a:xfrm>
          <a:custGeom>
            <a:rect b="b" l="l" r="r" t="t"/>
            <a:pathLst>
              <a:path extrusionOk="0" h="835275" w="1369475">
                <a:moveTo>
                  <a:pt x="0" y="0"/>
                </a:moveTo>
                <a:lnTo>
                  <a:pt x="1369475" y="0"/>
                </a:lnTo>
                <a:lnTo>
                  <a:pt x="1369475" y="835275"/>
                </a:lnTo>
                <a:lnTo>
                  <a:pt x="0" y="835275"/>
                </a:lnTo>
                <a:close/>
              </a:path>
            </a:pathLst>
          </a:custGeom>
          <a:blipFill rotWithShape="1">
            <a:blip r:embed="rId3">
              <a:alphaModFix/>
            </a:blip>
            <a:stretch>
              <a:fillRect b="-1491" l="0" r="0" t="-1492"/>
            </a:stretch>
          </a:blipFill>
          <a:ln>
            <a:noFill/>
          </a:ln>
        </p:spPr>
      </p:sp>
      <p:sp>
        <p:nvSpPr>
          <p:cNvPr id="332" name="Google Shape;332;p9"/>
          <p:cNvSpPr/>
          <p:nvPr/>
        </p:nvSpPr>
        <p:spPr>
          <a:xfrm>
            <a:off x="9144000" y="165735"/>
            <a:ext cx="9144000" cy="4812030"/>
          </a:xfrm>
          <a:custGeom>
            <a:rect b="b" l="l" r="r" t="t"/>
            <a:pathLst>
              <a:path extrusionOk="0" h="4812030" w="9144000">
                <a:moveTo>
                  <a:pt x="0" y="0"/>
                </a:moveTo>
                <a:lnTo>
                  <a:pt x="9144000" y="0"/>
                </a:lnTo>
                <a:lnTo>
                  <a:pt x="9144000" y="4812030"/>
                </a:lnTo>
                <a:lnTo>
                  <a:pt x="0" y="4812030"/>
                </a:lnTo>
                <a:lnTo>
                  <a:pt x="0" y="0"/>
                </a:lnTo>
                <a:close/>
              </a:path>
            </a:pathLst>
          </a:custGeom>
          <a:blipFill rotWithShape="1">
            <a:blip r:embed="rId4">
              <a:alphaModFix/>
            </a:blip>
            <a:stretch>
              <a:fillRect b="0" l="0" r="0" t="0"/>
            </a:stretch>
          </a:blipFill>
          <a:ln>
            <a:noFill/>
          </a:ln>
        </p:spPr>
      </p:sp>
      <p:sp>
        <p:nvSpPr>
          <p:cNvPr id="333" name="Google Shape;333;p9"/>
          <p:cNvSpPr/>
          <p:nvPr/>
        </p:nvSpPr>
        <p:spPr>
          <a:xfrm>
            <a:off x="0" y="5222742"/>
            <a:ext cx="9144000" cy="4985016"/>
          </a:xfrm>
          <a:custGeom>
            <a:rect b="b" l="l" r="r" t="t"/>
            <a:pathLst>
              <a:path extrusionOk="0" h="4985016" w="9144000">
                <a:moveTo>
                  <a:pt x="0" y="0"/>
                </a:moveTo>
                <a:lnTo>
                  <a:pt x="9144000" y="0"/>
                </a:lnTo>
                <a:lnTo>
                  <a:pt x="9144000" y="4985016"/>
                </a:lnTo>
                <a:lnTo>
                  <a:pt x="0" y="4985016"/>
                </a:lnTo>
                <a:lnTo>
                  <a:pt x="0" y="0"/>
                </a:lnTo>
                <a:close/>
              </a:path>
            </a:pathLst>
          </a:custGeom>
          <a:blipFill rotWithShape="1">
            <a:blip r:embed="rId5">
              <a:alphaModFix/>
            </a:blip>
            <a:stretch>
              <a:fillRect b="0" l="0" r="-722" t="0"/>
            </a:stretch>
          </a:blipFill>
          <a:ln>
            <a:noFill/>
          </a:ln>
        </p:spPr>
      </p:sp>
      <p:sp>
        <p:nvSpPr>
          <p:cNvPr id="334" name="Google Shape;334;p9"/>
          <p:cNvSpPr txBox="1"/>
          <p:nvPr/>
        </p:nvSpPr>
        <p:spPr>
          <a:xfrm>
            <a:off x="726945" y="1522556"/>
            <a:ext cx="6488924" cy="2347010"/>
          </a:xfrm>
          <a:prstGeom prst="rect">
            <a:avLst/>
          </a:prstGeom>
          <a:noFill/>
          <a:ln>
            <a:noFill/>
          </a:ln>
        </p:spPr>
        <p:txBody>
          <a:bodyPr anchorCtr="0" anchor="t" bIns="0" lIns="0" spcFirstLastPara="1" rIns="0" wrap="square" tIns="0">
            <a:spAutoFit/>
          </a:bodyPr>
          <a:lstStyle/>
          <a:p>
            <a:pPr indent="0" lvl="0" marL="0" marR="0" rtl="0" algn="l">
              <a:lnSpc>
                <a:spcPct val="104008"/>
              </a:lnSpc>
              <a:spcBef>
                <a:spcPts val="0"/>
              </a:spcBef>
              <a:spcAft>
                <a:spcPts val="0"/>
              </a:spcAft>
              <a:buNone/>
            </a:pPr>
            <a:r>
              <a:rPr b="1" i="0" lang="en-US" sz="8158" u="none" cap="none" strike="noStrike">
                <a:solidFill>
                  <a:srgbClr val="EBEBEB"/>
                </a:solidFill>
                <a:latin typeface="Arial"/>
                <a:ea typeface="Arial"/>
                <a:cs typeface="Arial"/>
                <a:sym typeface="Arial"/>
              </a:rPr>
              <a:t>Performance Evaluation</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